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258" r:id="rId4"/>
    <p:sldId id="259" r:id="rId5"/>
    <p:sldId id="260" r:id="rId6"/>
    <p:sldId id="261" r:id="rId7"/>
    <p:sldId id="263" r:id="rId8"/>
    <p:sldId id="267" r:id="rId9"/>
    <p:sldId id="262" r:id="rId10"/>
    <p:sldId id="285" r:id="rId11"/>
    <p:sldId id="286" r:id="rId12"/>
    <p:sldId id="287" r:id="rId13"/>
    <p:sldId id="288" r:id="rId14"/>
    <p:sldId id="269" r:id="rId15"/>
    <p:sldId id="290" r:id="rId16"/>
    <p:sldId id="291" r:id="rId17"/>
    <p:sldId id="292" r:id="rId18"/>
    <p:sldId id="293" r:id="rId19"/>
    <p:sldId id="333" r:id="rId20"/>
    <p:sldId id="271" r:id="rId21"/>
    <p:sldId id="303" r:id="rId22"/>
    <p:sldId id="294" r:id="rId23"/>
    <p:sldId id="295" r:id="rId24"/>
    <p:sldId id="296" r:id="rId25"/>
    <p:sldId id="297" r:id="rId26"/>
    <p:sldId id="308" r:id="rId27"/>
    <p:sldId id="307" r:id="rId28"/>
    <p:sldId id="304" r:id="rId29"/>
    <p:sldId id="305" r:id="rId30"/>
    <p:sldId id="306" r:id="rId31"/>
    <p:sldId id="334" r:id="rId32"/>
    <p:sldId id="335" r:id="rId33"/>
    <p:sldId id="336" r:id="rId34"/>
    <p:sldId id="337" r:id="rId35"/>
    <p:sldId id="341" r:id="rId36"/>
    <p:sldId id="338" r:id="rId37"/>
    <p:sldId id="339" r:id="rId38"/>
    <p:sldId id="340" r:id="rId39"/>
    <p:sldId id="275" r:id="rId40"/>
    <p:sldId id="312" r:id="rId41"/>
    <p:sldId id="277" r:id="rId42"/>
    <p:sldId id="278" r:id="rId43"/>
    <p:sldId id="317" r:id="rId44"/>
    <p:sldId id="318" r:id="rId45"/>
    <p:sldId id="319" r:id="rId46"/>
    <p:sldId id="279" r:id="rId47"/>
    <p:sldId id="322" r:id="rId48"/>
    <p:sldId id="280" r:id="rId49"/>
    <p:sldId id="327" r:id="rId50"/>
    <p:sldId id="320" r:id="rId51"/>
    <p:sldId id="321" r:id="rId52"/>
    <p:sldId id="343" r:id="rId53"/>
    <p:sldId id="351" r:id="rId54"/>
    <p:sldId id="352" r:id="rId55"/>
    <p:sldId id="353" r:id="rId56"/>
    <p:sldId id="354" r:id="rId57"/>
    <p:sldId id="355" r:id="rId58"/>
    <p:sldId id="383" r:id="rId59"/>
    <p:sldId id="356" r:id="rId60"/>
    <p:sldId id="357" r:id="rId61"/>
    <p:sldId id="358" r:id="rId62"/>
    <p:sldId id="359" r:id="rId63"/>
    <p:sldId id="360" r:id="rId64"/>
    <p:sldId id="384" r:id="rId65"/>
    <p:sldId id="361" r:id="rId66"/>
    <p:sldId id="362" r:id="rId67"/>
    <p:sldId id="363" r:id="rId68"/>
    <p:sldId id="364" r:id="rId69"/>
    <p:sldId id="365" r:id="rId70"/>
    <p:sldId id="385" r:id="rId71"/>
    <p:sldId id="366" r:id="rId72"/>
    <p:sldId id="367" r:id="rId73"/>
    <p:sldId id="368" r:id="rId74"/>
    <p:sldId id="369" r:id="rId75"/>
    <p:sldId id="370" r:id="rId76"/>
    <p:sldId id="371" r:id="rId77"/>
    <p:sldId id="348" r:id="rId78"/>
    <p:sldId id="372" r:id="rId79"/>
    <p:sldId id="349" r:id="rId80"/>
    <p:sldId id="376" r:id="rId81"/>
    <p:sldId id="373" r:id="rId82"/>
    <p:sldId id="374" r:id="rId83"/>
    <p:sldId id="375" r:id="rId84"/>
    <p:sldId id="350" r:id="rId85"/>
    <p:sldId id="377" r:id="rId86"/>
    <p:sldId id="378" r:id="rId87"/>
    <p:sldId id="379" r:id="rId88"/>
    <p:sldId id="380" r:id="rId89"/>
    <p:sldId id="381" r:id="rId90"/>
    <p:sldId id="382" r:id="rId91"/>
    <p:sldId id="283" r:id="rId9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4" autoAdjust="0"/>
    <p:restoredTop sz="94679"/>
  </p:normalViewPr>
  <p:slideViewPr>
    <p:cSldViewPr snapToGrid="0">
      <p:cViewPr varScale="1">
        <p:scale>
          <a:sx n="73" d="100"/>
          <a:sy n="73" d="100"/>
        </p:scale>
        <p:origin x="7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8196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98500" y="8632088"/>
            <a:ext cx="11607801" cy="461060"/>
          </a:xfrm>
          <a:prstGeom prst="rect">
            <a:avLst/>
          </a:prstGeom>
        </p:spPr>
        <p:txBody>
          <a:bodyPr anchor="b"/>
          <a:lstStyle>
            <a:lvl1pPr marL="0" indent="0" defTabSz="563541">
              <a:lnSpc>
                <a:spcPct val="100000"/>
              </a:lnSpc>
              <a:spcBef>
                <a:spcPts val="0"/>
              </a:spcBef>
              <a:buSzTx/>
              <a:buNone/>
              <a:defRPr sz="2304" b="1"/>
            </a:lvl1pPr>
          </a:lstStyle>
          <a:p>
            <a:r>
              <a:t>Author and Date</a:t>
            </a:r>
          </a:p>
        </p:txBody>
      </p:sp>
      <p:sp>
        <p:nvSpPr>
          <p:cNvPr id="12" name="Presentation Title"/>
          <p:cNvSpPr txBox="1">
            <a:spLocks noGrp="1"/>
          </p:cNvSpPr>
          <p:nvPr>
            <p:ph type="title" hasCustomPrompt="1"/>
          </p:nvPr>
        </p:nvSpPr>
        <p:spPr>
          <a:xfrm>
            <a:off x="697871" y="1852810"/>
            <a:ext cx="11609058" cy="3302001"/>
          </a:xfrm>
          <a:prstGeom prst="rect">
            <a:avLst/>
          </a:prstGeom>
        </p:spPr>
        <p:txBody>
          <a:bodyPr anchor="b"/>
          <a:lstStyle>
            <a:lvl1pPr>
              <a:defRPr sz="8200" spc="-164"/>
            </a:lvl1pPr>
          </a:lstStyle>
          <a:p>
            <a:r>
              <a:t>Presentation Title</a:t>
            </a:r>
          </a:p>
        </p:txBody>
      </p:sp>
      <p:sp>
        <p:nvSpPr>
          <p:cNvPr id="13" name="Body Level One…"/>
          <p:cNvSpPr txBox="1">
            <a:spLocks noGrp="1"/>
          </p:cNvSpPr>
          <p:nvPr>
            <p:ph type="body" sz="quarter" idx="1" hasCustomPrompt="1"/>
          </p:nvPr>
        </p:nvSpPr>
        <p:spPr>
          <a:xfrm>
            <a:off x="698500" y="5105400"/>
            <a:ext cx="11607800" cy="1441897"/>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98500" y="3568700"/>
            <a:ext cx="11607800" cy="2617788"/>
          </a:xfrm>
          <a:prstGeom prst="rect">
            <a:avLst/>
          </a:prstGeom>
        </p:spPr>
        <p:txBody>
          <a:bodyPr anchor="ctr"/>
          <a:lstStyle>
            <a:lvl1pPr marL="0" indent="0" algn="ctr">
              <a:lnSpc>
                <a:spcPct val="80000"/>
              </a:lnSpc>
              <a:spcBef>
                <a:spcPts val="0"/>
              </a:spcBef>
              <a:buSzTx/>
              <a:buNone/>
              <a:defRPr sz="8200" spc="-164">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8200" spc="-164">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8200" spc="-164">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8200" spc="-164">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820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698500" y="6209979"/>
            <a:ext cx="11607800" cy="671803"/>
          </a:xfrm>
          <a:prstGeom prst="rect">
            <a:avLst/>
          </a:prstGeom>
        </p:spPr>
        <p:txBody>
          <a:bodyPr/>
          <a:lstStyle>
            <a:lvl1pPr marL="0" indent="0" algn="ctr">
              <a:lnSpc>
                <a:spcPct val="100000"/>
              </a:lnSpc>
              <a:spcBef>
                <a:spcPts val="0"/>
              </a:spcBef>
              <a:buSzTx/>
              <a:buNone/>
              <a:defRPr sz="3800" b="1" spc="-38"/>
            </a:lvl1pPr>
          </a:lstStyle>
          <a:p>
            <a:r>
              <a:t>Fact information</a:t>
            </a:r>
          </a:p>
        </p:txBody>
      </p:sp>
      <p:sp>
        <p:nvSpPr>
          <p:cNvPr id="107" name="Body Level One…"/>
          <p:cNvSpPr txBox="1">
            <a:spLocks noGrp="1"/>
          </p:cNvSpPr>
          <p:nvPr>
            <p:ph type="body" idx="1" hasCustomPrompt="1"/>
          </p:nvPr>
        </p:nvSpPr>
        <p:spPr>
          <a:xfrm>
            <a:off x="698500" y="572574"/>
            <a:ext cx="11607800" cy="5637406"/>
          </a:xfrm>
          <a:prstGeom prst="rect">
            <a:avLst/>
          </a:prstGeom>
        </p:spPr>
        <p:txBody>
          <a:bodyPr anchor="b"/>
          <a:lstStyle>
            <a:lvl1pPr marL="0" indent="0" algn="ctr">
              <a:lnSpc>
                <a:spcPct val="80000"/>
              </a:lnSpc>
              <a:spcBef>
                <a:spcPts val="0"/>
              </a:spcBef>
              <a:buSzTx/>
              <a:buNone/>
              <a:defRPr sz="17600" b="1" spc="-176"/>
            </a:lvl1pPr>
            <a:lvl2pPr marL="0" indent="457200" algn="ctr">
              <a:lnSpc>
                <a:spcPct val="80000"/>
              </a:lnSpc>
              <a:spcBef>
                <a:spcPts val="0"/>
              </a:spcBef>
              <a:buSzTx/>
              <a:buNone/>
              <a:defRPr sz="17600" b="1" spc="-176"/>
            </a:lvl2pPr>
            <a:lvl3pPr marL="0" indent="914400" algn="ctr">
              <a:lnSpc>
                <a:spcPct val="80000"/>
              </a:lnSpc>
              <a:spcBef>
                <a:spcPts val="0"/>
              </a:spcBef>
              <a:buSzTx/>
              <a:buNone/>
              <a:defRPr sz="17600" b="1" spc="-176"/>
            </a:lvl3pPr>
            <a:lvl4pPr marL="0" indent="1371600" algn="ctr">
              <a:lnSpc>
                <a:spcPct val="80000"/>
              </a:lnSpc>
              <a:spcBef>
                <a:spcPts val="0"/>
              </a:spcBef>
              <a:buSzTx/>
              <a:buNone/>
              <a:defRPr sz="17600" b="1" spc="-176"/>
            </a:lvl4pPr>
            <a:lvl5pPr marL="0" indent="1828800" algn="ctr">
              <a:lnSpc>
                <a:spcPct val="80000"/>
              </a:lnSpc>
              <a:spcBef>
                <a:spcPts val="0"/>
              </a:spcBef>
              <a:buSzTx/>
              <a:buNone/>
              <a:defRPr sz="17600" b="1" spc="-176"/>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36600" y="3721100"/>
            <a:ext cx="11531600" cy="2324100"/>
          </a:xfrm>
          <a:prstGeom prst="rect">
            <a:avLst/>
          </a:prstGeom>
        </p:spPr>
        <p:txBody>
          <a:bodyPr anchor="ctr"/>
          <a:lstStyle>
            <a:lvl1pPr marL="457200" indent="-342900">
              <a:spcBef>
                <a:spcPts val="0"/>
              </a:spcBef>
              <a:buSzTx/>
              <a:buNone/>
              <a:defRPr sz="6000" spc="-119">
                <a:latin typeface="Helvetica Neue Medium"/>
                <a:ea typeface="Helvetica Neue Medium"/>
                <a:cs typeface="Helvetica Neue Medium"/>
                <a:sym typeface="Helvetica Neue Medium"/>
              </a:defRPr>
            </a:lvl1pPr>
            <a:lvl2pPr marL="457200" indent="114300">
              <a:spcBef>
                <a:spcPts val="0"/>
              </a:spcBef>
              <a:buSzTx/>
              <a:buNone/>
              <a:defRPr sz="6000" spc="-119">
                <a:latin typeface="Helvetica Neue Medium"/>
                <a:ea typeface="Helvetica Neue Medium"/>
                <a:cs typeface="Helvetica Neue Medium"/>
                <a:sym typeface="Helvetica Neue Medium"/>
              </a:defRPr>
            </a:lvl2pPr>
            <a:lvl3pPr marL="457200" indent="571500">
              <a:spcBef>
                <a:spcPts val="0"/>
              </a:spcBef>
              <a:buSzTx/>
              <a:buNone/>
              <a:defRPr sz="6000" spc="-119">
                <a:latin typeface="Helvetica Neue Medium"/>
                <a:ea typeface="Helvetica Neue Medium"/>
                <a:cs typeface="Helvetica Neue Medium"/>
                <a:sym typeface="Helvetica Neue Medium"/>
              </a:defRPr>
            </a:lvl3pPr>
            <a:lvl4pPr marL="457200" indent="1028700">
              <a:spcBef>
                <a:spcPts val="0"/>
              </a:spcBef>
              <a:buSzTx/>
              <a:buNone/>
              <a:defRPr sz="6000" spc="-119">
                <a:latin typeface="Helvetica Neue Medium"/>
                <a:ea typeface="Helvetica Neue Medium"/>
                <a:cs typeface="Helvetica Neue Medium"/>
                <a:sym typeface="Helvetica Neue Medium"/>
              </a:defRPr>
            </a:lvl4pPr>
            <a:lvl5pPr marL="457200" indent="1485900">
              <a:spcBef>
                <a:spcPts val="0"/>
              </a:spcBef>
              <a:buSzTx/>
              <a:buNone/>
              <a:defRPr sz="600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6" name="Attribution"/>
          <p:cNvSpPr txBox="1">
            <a:spLocks noGrp="1"/>
          </p:cNvSpPr>
          <p:nvPr>
            <p:ph type="body" sz="quarter" idx="21" hasCustomPrompt="1"/>
          </p:nvPr>
        </p:nvSpPr>
        <p:spPr>
          <a:xfrm>
            <a:off x="1219200" y="6426200"/>
            <a:ext cx="11049000" cy="461059"/>
          </a:xfrm>
          <a:prstGeom prst="rect">
            <a:avLst/>
          </a:prstGeom>
        </p:spPr>
        <p:txBody>
          <a:bodyPr/>
          <a:lstStyle>
            <a:lvl1pPr marL="0" indent="0" defTabSz="563541">
              <a:lnSpc>
                <a:spcPct val="100000"/>
              </a:lnSpc>
              <a:spcBef>
                <a:spcPts val="0"/>
              </a:spcBef>
              <a:buSzTx/>
              <a:buNone/>
              <a:defRPr sz="2304" b="1"/>
            </a:lvl1pPr>
          </a:lstStyle>
          <a:p>
            <a:r>
              <a:t>Attribution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862804876_960x639.jpg"/>
          <p:cNvSpPr>
            <a:spLocks noGrp="1"/>
          </p:cNvSpPr>
          <p:nvPr>
            <p:ph type="pic" sz="quarter" idx="21"/>
          </p:nvPr>
        </p:nvSpPr>
        <p:spPr>
          <a:xfrm>
            <a:off x="6545374" y="5099050"/>
            <a:ext cx="5952902" cy="3962400"/>
          </a:xfrm>
          <a:prstGeom prst="rect">
            <a:avLst/>
          </a:prstGeom>
        </p:spPr>
        <p:txBody>
          <a:bodyPr lIns="91439" tIns="45719" rIns="91439" bIns="45719">
            <a:noAutofit/>
          </a:bodyPr>
          <a:lstStyle/>
          <a:p>
            <a:endParaRPr/>
          </a:p>
        </p:txBody>
      </p:sp>
      <p:sp>
        <p:nvSpPr>
          <p:cNvPr id="125" name="824910546_2681x1332.jpg"/>
          <p:cNvSpPr>
            <a:spLocks noGrp="1"/>
          </p:cNvSpPr>
          <p:nvPr>
            <p:ph type="pic" idx="22"/>
          </p:nvPr>
        </p:nvSpPr>
        <p:spPr>
          <a:xfrm>
            <a:off x="-5214707" y="647700"/>
            <a:ext cx="16967201" cy="8429807"/>
          </a:xfrm>
          <a:prstGeom prst="rect">
            <a:avLst/>
          </a:prstGeom>
        </p:spPr>
        <p:txBody>
          <a:bodyPr lIns="91439" tIns="45719" rIns="91439" bIns="45719">
            <a:noAutofit/>
          </a:bodyPr>
          <a:lstStyle/>
          <a:p>
            <a:endParaRPr/>
          </a:p>
        </p:txBody>
      </p:sp>
      <p:sp>
        <p:nvSpPr>
          <p:cNvPr id="126" name="575395635_960x639.jpg"/>
          <p:cNvSpPr>
            <a:spLocks noGrp="1"/>
          </p:cNvSpPr>
          <p:nvPr>
            <p:ph type="pic" sz="quarter" idx="23"/>
          </p:nvPr>
        </p:nvSpPr>
        <p:spPr>
          <a:xfrm>
            <a:off x="6553200" y="698500"/>
            <a:ext cx="5956300" cy="396466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824550" y="-232551"/>
            <a:ext cx="15056595" cy="1004965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Body Level One…"/>
          <p:cNvSpPr txBox="1">
            <a:spLocks noGrp="1"/>
          </p:cNvSpPr>
          <p:nvPr>
            <p:ph type="body" sz="quarter" idx="1" hasCustomPrompt="1"/>
          </p:nvPr>
        </p:nvSpPr>
        <p:spPr>
          <a:xfrm>
            <a:off x="698500" y="8632087"/>
            <a:ext cx="11607801" cy="461061"/>
          </a:xfrm>
          <a:prstGeom prst="rect">
            <a:avLst/>
          </a:prstGeom>
        </p:spPr>
        <p:txBody>
          <a:bodyPr anchor="b"/>
          <a:lstStyle>
            <a:lvl1pPr marL="0" indent="0" defTabSz="563540">
              <a:lnSpc>
                <a:spcPct val="100000"/>
              </a:lnSpc>
              <a:spcBef>
                <a:spcPts val="0"/>
              </a:spcBef>
              <a:buSzTx/>
              <a:buNone/>
              <a:defRPr sz="2300" b="1"/>
            </a:lvl1pPr>
            <a:lvl2pPr marL="673100" indent="-292100" defTabSz="563540">
              <a:lnSpc>
                <a:spcPct val="100000"/>
              </a:lnSpc>
              <a:spcBef>
                <a:spcPts val="0"/>
              </a:spcBef>
              <a:defRPr sz="2300" b="1"/>
            </a:lvl2pPr>
            <a:lvl3pPr marL="1054100" indent="-292100" defTabSz="563540">
              <a:lnSpc>
                <a:spcPct val="100000"/>
              </a:lnSpc>
              <a:spcBef>
                <a:spcPts val="0"/>
              </a:spcBef>
              <a:defRPr sz="2300" b="1"/>
            </a:lvl3pPr>
            <a:lvl4pPr marL="1435100" indent="-292100" defTabSz="563540">
              <a:lnSpc>
                <a:spcPct val="100000"/>
              </a:lnSpc>
              <a:spcBef>
                <a:spcPts val="0"/>
              </a:spcBef>
              <a:defRPr sz="2300" b="1"/>
            </a:lvl4pPr>
            <a:lvl5pPr marL="1816100" indent="-292100" defTabSz="563540">
              <a:lnSpc>
                <a:spcPct val="100000"/>
              </a:lnSpc>
              <a:spcBef>
                <a:spcPts val="0"/>
              </a:spcBef>
              <a:defRPr sz="2300" b="1"/>
            </a:lvl5pPr>
          </a:lstStyle>
          <a:p>
            <a:r>
              <a:t>Author and Date</a:t>
            </a:r>
          </a:p>
          <a:p>
            <a:pPr lvl="1"/>
            <a:endParaRPr/>
          </a:p>
          <a:p>
            <a:pPr lvl="2"/>
            <a:endParaRPr/>
          </a:p>
          <a:p>
            <a:pPr lvl="3"/>
            <a:endParaRPr/>
          </a:p>
          <a:p>
            <a:pPr lvl="4"/>
            <a:endParaRPr/>
          </a:p>
        </p:txBody>
      </p:sp>
      <p:sp>
        <p:nvSpPr>
          <p:cNvPr id="150" name="Presentation Title"/>
          <p:cNvSpPr txBox="1">
            <a:spLocks noGrp="1"/>
          </p:cNvSpPr>
          <p:nvPr>
            <p:ph type="title" hasCustomPrompt="1"/>
          </p:nvPr>
        </p:nvSpPr>
        <p:spPr>
          <a:xfrm>
            <a:off x="697871" y="1852809"/>
            <a:ext cx="11609059" cy="3302003"/>
          </a:xfrm>
          <a:prstGeom prst="rect">
            <a:avLst/>
          </a:prstGeom>
        </p:spPr>
        <p:txBody>
          <a:bodyPr anchor="b"/>
          <a:lstStyle>
            <a:lvl1pPr>
              <a:defRPr sz="8200" spc="-164"/>
            </a:lvl1pPr>
          </a:lstStyle>
          <a:p>
            <a:r>
              <a:t>Presentation Title</a:t>
            </a:r>
          </a:p>
        </p:txBody>
      </p:sp>
      <p:sp>
        <p:nvSpPr>
          <p:cNvPr id="151" name="Body Level One…"/>
          <p:cNvSpPr txBox="1">
            <a:spLocks noGrp="1"/>
          </p:cNvSpPr>
          <p:nvPr>
            <p:ph type="body" sz="quarter" idx="21" hasCustomPrompt="1"/>
          </p:nvPr>
        </p:nvSpPr>
        <p:spPr>
          <a:xfrm>
            <a:off x="698500" y="5105400"/>
            <a:ext cx="11607800" cy="1441898"/>
          </a:xfrm>
          <a:prstGeom prst="rect">
            <a:avLst/>
          </a:prstGeom>
        </p:spPr>
        <p:txBody>
          <a:bodyPr/>
          <a:lstStyle>
            <a:lvl1pPr marL="0" indent="0" defTabSz="587022">
              <a:lnSpc>
                <a:spcPct val="100000"/>
              </a:lnSpc>
              <a:spcBef>
                <a:spcPts val="0"/>
              </a:spcBef>
              <a:buSzTx/>
              <a:buNone/>
              <a:defRPr sz="3800" b="1"/>
            </a:lvl1pPr>
          </a:lstStyle>
          <a:p>
            <a:r>
              <a:t>Presentation Subtitle</a:t>
            </a:r>
          </a:p>
        </p:txBody>
      </p:sp>
      <p:sp>
        <p:nvSpPr>
          <p:cNvPr id="152" name="Slide Number"/>
          <p:cNvSpPr txBox="1">
            <a:spLocks noGrp="1"/>
          </p:cNvSpPr>
          <p:nvPr>
            <p:ph type="sldNum" sz="quarter" idx="2"/>
          </p:nvPr>
        </p:nvSpPr>
        <p:spPr>
          <a:xfrm>
            <a:off x="6349999" y="9220201"/>
            <a:ext cx="297892" cy="287478"/>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1447800" y="0"/>
            <a:ext cx="15935460" cy="97536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98500" y="5181600"/>
            <a:ext cx="11607800" cy="3302000"/>
          </a:xfrm>
          <a:prstGeom prst="rect">
            <a:avLst/>
          </a:prstGeom>
        </p:spPr>
        <p:txBody>
          <a:bodyPr anchor="b"/>
          <a:lstStyle>
            <a:lvl1pPr>
              <a:defRPr sz="8200" spc="-164"/>
            </a:lvl1pPr>
          </a:lstStyle>
          <a:p>
            <a:r>
              <a:t>Presentation Title</a:t>
            </a:r>
          </a:p>
        </p:txBody>
      </p:sp>
      <p:sp>
        <p:nvSpPr>
          <p:cNvPr id="23" name="Body Level One…"/>
          <p:cNvSpPr txBox="1">
            <a:spLocks noGrp="1"/>
          </p:cNvSpPr>
          <p:nvPr>
            <p:ph type="body" sz="quarter" idx="1" hasCustomPrompt="1"/>
          </p:nvPr>
        </p:nvSpPr>
        <p:spPr>
          <a:xfrm>
            <a:off x="698500" y="8432800"/>
            <a:ext cx="11607800" cy="715913"/>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698500" y="571500"/>
            <a:ext cx="11607801" cy="461059"/>
          </a:xfrm>
          <a:prstGeom prst="rect">
            <a:avLst/>
          </a:prstGeom>
        </p:spPr>
        <p:txBody>
          <a:bodyPr/>
          <a:lstStyle>
            <a:lvl1pPr marL="0" indent="0" defTabSz="563541">
              <a:lnSpc>
                <a:spcPct val="100000"/>
              </a:lnSpc>
              <a:spcBef>
                <a:spcPts val="0"/>
              </a:spcBef>
              <a:buSzTx/>
              <a:buNone/>
              <a:defRPr sz="2304" b="1"/>
            </a:lvl1pPr>
          </a:lstStyle>
          <a:p>
            <a:r>
              <a:t>Author and Date</a:t>
            </a:r>
          </a:p>
        </p:txBody>
      </p:sp>
      <p:sp>
        <p:nvSpPr>
          <p:cNvPr id="25" name="Slide Number"/>
          <p:cNvSpPr txBox="1">
            <a:spLocks noGrp="1"/>
          </p:cNvSpPr>
          <p:nvPr>
            <p:ph type="sldNum" sz="quarter" idx="2"/>
          </p:nvPr>
        </p:nvSpPr>
        <p:spPr>
          <a:xfrm>
            <a:off x="6349999" y="9220199"/>
            <a:ext cx="297893" cy="28747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698500" y="692534"/>
            <a:ext cx="5105400" cy="4387466"/>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698500" y="5003800"/>
            <a:ext cx="5105400" cy="4044566"/>
          </a:xfrm>
          <a:prstGeom prst="rect">
            <a:avLst/>
          </a:prstGeom>
        </p:spPr>
        <p:txBody>
          <a:bodyPr/>
          <a:lstStyle>
            <a:lvl1pPr marL="0" indent="0" defTabSz="587022">
              <a:lnSpc>
                <a:spcPct val="100000"/>
              </a:lnSpc>
              <a:spcBef>
                <a:spcPts val="0"/>
              </a:spcBef>
              <a:buSzTx/>
              <a:buNone/>
              <a:defRPr sz="3800" b="1"/>
            </a:lvl1pPr>
            <a:lvl2pPr marL="0" indent="457200" defTabSz="587022">
              <a:lnSpc>
                <a:spcPct val="100000"/>
              </a:lnSpc>
              <a:spcBef>
                <a:spcPts val="0"/>
              </a:spcBef>
              <a:buSzTx/>
              <a:buNone/>
              <a:defRPr sz="3800" b="1"/>
            </a:lvl2pPr>
            <a:lvl3pPr marL="0" indent="914400" defTabSz="587022">
              <a:lnSpc>
                <a:spcPct val="100000"/>
              </a:lnSpc>
              <a:spcBef>
                <a:spcPts val="0"/>
              </a:spcBef>
              <a:buSzTx/>
              <a:buNone/>
              <a:defRPr sz="3800" b="1"/>
            </a:lvl3pPr>
            <a:lvl4pPr marL="0" indent="1371600" defTabSz="587022">
              <a:lnSpc>
                <a:spcPct val="100000"/>
              </a:lnSpc>
              <a:spcBef>
                <a:spcPts val="0"/>
              </a:spcBef>
              <a:buSzTx/>
              <a:buNone/>
              <a:defRPr sz="3800" b="1"/>
            </a:lvl4pPr>
            <a:lvl5pPr marL="0" indent="1828800" defTabSz="587022">
              <a:lnSpc>
                <a:spcPct val="100000"/>
              </a:lnSpc>
              <a:spcBef>
                <a:spcPts val="0"/>
              </a:spcBef>
              <a:buSzTx/>
              <a:buNone/>
              <a:defRPr sz="3800" b="1"/>
            </a:lvl5pPr>
          </a:lstStyle>
          <a:p>
            <a:r>
              <a:t>Slide Subtitle</a:t>
            </a:r>
          </a:p>
          <a:p>
            <a:pPr lvl="1"/>
            <a:endParaRPr/>
          </a:p>
          <a:p>
            <a:pPr lvl="2"/>
            <a:endParaRPr/>
          </a:p>
          <a:p>
            <a:pPr lvl="3"/>
            <a:endParaRPr/>
          </a:p>
          <a:p>
            <a:pPr lvl="4"/>
            <a:endParaRPr/>
          </a:p>
        </p:txBody>
      </p:sp>
      <p:sp>
        <p:nvSpPr>
          <p:cNvPr id="34" name="Image"/>
          <p:cNvSpPr>
            <a:spLocks noGrp="1"/>
          </p:cNvSpPr>
          <p:nvPr>
            <p:ph type="pic" idx="21"/>
          </p:nvPr>
        </p:nvSpPr>
        <p:spPr>
          <a:xfrm>
            <a:off x="5245100" y="673100"/>
            <a:ext cx="8382202" cy="8388543"/>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98500" y="2959100"/>
            <a:ext cx="11607800" cy="6096000"/>
          </a:xfrm>
          <a:prstGeom prst="rect">
            <a:avLst/>
          </a:prstGeom>
        </p:spPr>
        <p:txBody>
          <a:bodyPr numCol="2" spcCol="589358"/>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698500" y="444500"/>
            <a:ext cx="5105400" cy="10160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698500" y="1412977"/>
            <a:ext cx="5105400"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62" name="Body Level One…"/>
          <p:cNvSpPr txBox="1">
            <a:spLocks noGrp="1"/>
          </p:cNvSpPr>
          <p:nvPr>
            <p:ph type="body" sz="half" idx="1" hasCustomPrompt="1"/>
          </p:nvPr>
        </p:nvSpPr>
        <p:spPr>
          <a:xfrm>
            <a:off x="698500" y="3479800"/>
            <a:ext cx="5105400" cy="5588000"/>
          </a:xfrm>
          <a:prstGeom prst="rect">
            <a:avLst/>
          </a:prstGeom>
        </p:spPr>
        <p:txBody>
          <a:bodyPr/>
          <a:lstStyle/>
          <a:p>
            <a:r>
              <a:t>Slide bullet text</a:t>
            </a:r>
          </a:p>
          <a:p>
            <a:pPr lvl="1"/>
            <a:endParaRPr/>
          </a:p>
          <a:p>
            <a:pPr lvl="2"/>
            <a:endParaRPr/>
          </a:p>
          <a:p>
            <a:pPr lvl="3"/>
            <a:endParaRPr/>
          </a:p>
          <a:p>
            <a:pPr lvl="4"/>
            <a:endParaRPr/>
          </a:p>
        </p:txBody>
      </p:sp>
      <p:sp>
        <p:nvSpPr>
          <p:cNvPr id="63" name="824910546_2681x1332.jpg"/>
          <p:cNvSpPr>
            <a:spLocks noGrp="1"/>
          </p:cNvSpPr>
          <p:nvPr>
            <p:ph type="pic" idx="22"/>
          </p:nvPr>
        </p:nvSpPr>
        <p:spPr>
          <a:xfrm>
            <a:off x="825500" y="647700"/>
            <a:ext cx="16967200" cy="8429806"/>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98500" y="3225800"/>
            <a:ext cx="11607800" cy="3302000"/>
          </a:xfrm>
          <a:prstGeom prst="rect">
            <a:avLst/>
          </a:prstGeom>
        </p:spPr>
        <p:txBody>
          <a:bodyPr anchor="ctr"/>
          <a:lstStyle>
            <a:lvl1pPr>
              <a:defRPr sz="8200" b="0" spc="-164">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98500" y="1412977"/>
            <a:ext cx="11607801" cy="671803"/>
          </a:xfrm>
          <a:prstGeom prst="rect">
            <a:avLst/>
          </a:prstGeom>
        </p:spPr>
        <p:txBody>
          <a:bodyPr/>
          <a:lstStyle>
            <a:lvl1pPr marL="0" indent="0" defTabSz="587022">
              <a:lnSpc>
                <a:spcPct val="100000"/>
              </a:lnSpc>
              <a:spcBef>
                <a:spcPts val="0"/>
              </a:spcBef>
              <a:buSzTx/>
              <a:buNone/>
              <a:defRPr sz="38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98500" y="444500"/>
            <a:ext cx="11607800" cy="10160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98500" y="1409700"/>
            <a:ext cx="11607801" cy="671802"/>
          </a:xfrm>
          <a:prstGeom prst="rect">
            <a:avLst/>
          </a:prstGeom>
        </p:spPr>
        <p:txBody>
          <a:bodyPr/>
          <a:lstStyle>
            <a:lvl1pPr marL="0" indent="0" defTabSz="587022">
              <a:lnSpc>
                <a:spcPct val="100000"/>
              </a:lnSpc>
              <a:spcBef>
                <a:spcPts val="0"/>
              </a:spcBef>
              <a:buSzTx/>
              <a:buNone/>
              <a:defRPr sz="3800" b="1"/>
            </a:lvl1pPr>
          </a:lstStyle>
          <a:p>
            <a:r>
              <a:t>Agenda Subtitle</a:t>
            </a:r>
          </a:p>
        </p:txBody>
      </p:sp>
      <p:sp>
        <p:nvSpPr>
          <p:cNvPr id="90" name="Body Level One…"/>
          <p:cNvSpPr txBox="1">
            <a:spLocks noGrp="1"/>
          </p:cNvSpPr>
          <p:nvPr>
            <p:ph type="body" idx="1" hasCustomPrompt="1"/>
          </p:nvPr>
        </p:nvSpPr>
        <p:spPr>
          <a:xfrm>
            <a:off x="698500" y="2959100"/>
            <a:ext cx="11607800" cy="6096000"/>
          </a:xfrm>
          <a:prstGeom prst="rect">
            <a:avLst/>
          </a:prstGeom>
        </p:spPr>
        <p:txBody>
          <a:bodyPr/>
          <a:lstStyle>
            <a:lvl1pPr marL="0" indent="0">
              <a:spcBef>
                <a:spcPts val="1300"/>
              </a:spcBef>
              <a:buSzTx/>
              <a:buNone/>
              <a:defRPr sz="3800" spc="-38"/>
            </a:lvl1pPr>
            <a:lvl2pPr marL="0" indent="457200">
              <a:spcBef>
                <a:spcPts val="1300"/>
              </a:spcBef>
              <a:buSzTx/>
              <a:buNone/>
              <a:defRPr sz="3800" spc="-38"/>
            </a:lvl2pPr>
            <a:lvl3pPr marL="0" indent="914400">
              <a:spcBef>
                <a:spcPts val="1300"/>
              </a:spcBef>
              <a:buSzTx/>
              <a:buNone/>
              <a:defRPr sz="3800" spc="-38"/>
            </a:lvl3pPr>
            <a:lvl4pPr marL="0" indent="1371600">
              <a:spcBef>
                <a:spcPts val="1300"/>
              </a:spcBef>
              <a:buSzTx/>
              <a:buNone/>
              <a:defRPr sz="3800" spc="-38"/>
            </a:lvl4pPr>
            <a:lvl5pPr marL="0" indent="1828800">
              <a:spcBef>
                <a:spcPts val="1300"/>
              </a:spcBef>
              <a:buSzTx/>
              <a:buNone/>
              <a:defRPr sz="3800" spc="-3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98500" y="440266"/>
            <a:ext cx="1160780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98500" y="2956892"/>
            <a:ext cx="11607800" cy="609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50067" y="9220199"/>
            <a:ext cx="297892" cy="287479"/>
          </a:xfrm>
          <a:prstGeom prst="rect">
            <a:avLst/>
          </a:prstGeom>
          <a:ln w="12700">
            <a:miter lim="400000"/>
          </a:ln>
        </p:spPr>
        <p:txBody>
          <a:bodyPr wrap="none" lIns="50800" tIns="50800" rIns="50800" bIns="50800" anchor="b">
            <a:spAutoFit/>
          </a:bodyPr>
          <a:lstStyle>
            <a:lvl1pPr defTabSz="584200">
              <a:defRPr sz="1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6000" b="1" i="0" u="none" strike="noStrike" cap="none" spc="-119" baseline="0">
          <a:solidFill>
            <a:srgbClr val="FFFFFF"/>
          </a:solidFill>
          <a:uFillTx/>
          <a:latin typeface="+mn-lt"/>
          <a:ea typeface="+mn-ea"/>
          <a:cs typeface="+mn-cs"/>
          <a:sym typeface="Helvetica Neue"/>
        </a:defRPr>
      </a:lvl9pPr>
    </p:titleStyle>
    <p:bodyStyle>
      <a:lvl1pPr marL="381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1pPr>
      <a:lvl2pPr marL="762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2pPr>
      <a:lvl3pPr marL="1143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3pPr>
      <a:lvl4pPr marL="1524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4pPr>
      <a:lvl5pPr marL="1905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5pPr>
      <a:lvl6pPr marL="2286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6pPr>
      <a:lvl7pPr marL="2667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7pPr>
      <a:lvl8pPr marL="3048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8pPr>
      <a:lvl9pPr marL="3429000" marR="0" indent="-381000" algn="l" defTabSz="1733930" rtl="0" latinLnBrk="0">
        <a:lnSpc>
          <a:spcPct val="90000"/>
        </a:lnSpc>
        <a:spcBef>
          <a:spcPts val="3200"/>
        </a:spcBef>
        <a:spcAft>
          <a:spcPts val="0"/>
        </a:spcAft>
        <a:buClrTx/>
        <a:buSzPct val="123000"/>
        <a:buFontTx/>
        <a:buChar char="•"/>
        <a:tabLst/>
        <a:defRPr sz="30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矩形 2"/>
          <p:cNvSpPr txBox="1"/>
          <p:nvPr/>
        </p:nvSpPr>
        <p:spPr>
          <a:xfrm>
            <a:off x="1467388" y="3952572"/>
            <a:ext cx="9507412" cy="10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l" defTabSz="584200">
              <a:lnSpc>
                <a:spcPct val="120000"/>
              </a:lnSpc>
              <a:defRPr sz="5500" b="1" spc="45"/>
            </a:lvl1pPr>
          </a:lstStyle>
          <a:p>
            <a:r>
              <a:t>傅立叶变换光谱测量技术</a:t>
            </a:r>
          </a:p>
        </p:txBody>
      </p:sp>
      <p:sp>
        <p:nvSpPr>
          <p:cNvPr id="162" name="基于Matlab的仿真实验"/>
          <p:cNvSpPr txBox="1"/>
          <p:nvPr/>
        </p:nvSpPr>
        <p:spPr>
          <a:xfrm>
            <a:off x="1511191" y="4971424"/>
            <a:ext cx="300190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7022">
              <a:defRPr sz="2200" b="1">
                <a:solidFill>
                  <a:srgbClr val="E3E3E3"/>
                </a:solidFill>
              </a:defRPr>
            </a:lvl1pPr>
          </a:lstStyle>
          <a:p>
            <a:r>
              <a:t>基于Python的仿真实验</a:t>
            </a:r>
          </a:p>
        </p:txBody>
      </p:sp>
      <p:sp>
        <p:nvSpPr>
          <p:cNvPr id="163" name="刘祥东   黄润华"/>
          <p:cNvSpPr txBox="1"/>
          <p:nvPr/>
        </p:nvSpPr>
        <p:spPr>
          <a:xfrm>
            <a:off x="1473200" y="7127553"/>
            <a:ext cx="2803126"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3" indent="0" algn="l">
              <a:lnSpc>
                <a:spcPct val="90000"/>
              </a:lnSpc>
              <a:spcBef>
                <a:spcPts val="3200"/>
              </a:spcBef>
              <a:defRPr sz="2700" b="1"/>
            </a:pPr>
            <a:r>
              <a:t>黄润华   杨超</a:t>
            </a:r>
          </a:p>
        </p:txBody>
      </p:sp>
      <p:sp>
        <p:nvSpPr>
          <p:cNvPr id="164" name="文本框 1"/>
          <p:cNvSpPr txBox="1"/>
          <p:nvPr/>
        </p:nvSpPr>
        <p:spPr>
          <a:xfrm>
            <a:off x="1473200" y="1591313"/>
            <a:ext cx="2269426"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584200">
              <a:lnSpc>
                <a:spcPct val="120000"/>
              </a:lnSpc>
              <a:defRPr sz="2400" b="1">
                <a:solidFill>
                  <a:srgbClr val="A9A9A9"/>
                </a:solidFill>
              </a:defRPr>
            </a:lvl1pPr>
          </a:lstStyle>
          <a:p>
            <a:r>
              <a:t>#OUC2021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4" name="图片 3">
            <a:extLst>
              <a:ext uri="{FF2B5EF4-FFF2-40B4-BE49-F238E27FC236}">
                <a16:creationId xmlns:a16="http://schemas.microsoft.com/office/drawing/2014/main" id="{278B16F8-F510-4FF1-BF9C-9AA052AE9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1633663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4" name="图片 3">
            <a:extLst>
              <a:ext uri="{FF2B5EF4-FFF2-40B4-BE49-F238E27FC236}">
                <a16:creationId xmlns:a16="http://schemas.microsoft.com/office/drawing/2014/main" id="{8A78A594-03F3-40B0-875A-88027FE2A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9223722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4" name="图片 3">
            <a:extLst>
              <a:ext uri="{FF2B5EF4-FFF2-40B4-BE49-F238E27FC236}">
                <a16:creationId xmlns:a16="http://schemas.microsoft.com/office/drawing/2014/main" id="{4F78CACA-8CAC-4D46-928D-A41265FFF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7426812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4" name="图片 3">
            <a:extLst>
              <a:ext uri="{FF2B5EF4-FFF2-40B4-BE49-F238E27FC236}">
                <a16:creationId xmlns:a16="http://schemas.microsoft.com/office/drawing/2014/main" id="{F53A119C-A819-47D8-BFEC-4297A4B49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27547797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3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扫描长度短 频率密集 情况</a:t>
            </a:r>
            <a:r>
              <a:rPr lang="en-US" altLang="zh-CN" dirty="0"/>
              <a:t>1</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endParaRPr dirty="0"/>
          </a:p>
        </p:txBody>
      </p:sp>
      <p:pic>
        <p:nvPicPr>
          <p:cNvPr id="4" name="图片 3">
            <a:extLst>
              <a:ext uri="{FF2B5EF4-FFF2-40B4-BE49-F238E27FC236}">
                <a16:creationId xmlns:a16="http://schemas.microsoft.com/office/drawing/2014/main" id="{2D0B24B5-CFAA-4052-A96D-12D5D7C02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1746102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endParaRPr dirty="0"/>
          </a:p>
        </p:txBody>
      </p:sp>
      <p:pic>
        <p:nvPicPr>
          <p:cNvPr id="4" name="图片 3">
            <a:extLst>
              <a:ext uri="{FF2B5EF4-FFF2-40B4-BE49-F238E27FC236}">
                <a16:creationId xmlns:a16="http://schemas.microsoft.com/office/drawing/2014/main" id="{802AC08E-7FB7-439B-AB56-ABFD2238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4661892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endParaRPr dirty="0"/>
          </a:p>
        </p:txBody>
      </p:sp>
      <p:pic>
        <p:nvPicPr>
          <p:cNvPr id="4" name="图片 3">
            <a:extLst>
              <a:ext uri="{FF2B5EF4-FFF2-40B4-BE49-F238E27FC236}">
                <a16:creationId xmlns:a16="http://schemas.microsoft.com/office/drawing/2014/main" id="{3D82C265-E422-4ED3-A47D-ED1CCCEB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222331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endParaRPr dirty="0"/>
          </a:p>
        </p:txBody>
      </p:sp>
      <p:pic>
        <p:nvPicPr>
          <p:cNvPr id="4" name="图片 3">
            <a:extLst>
              <a:ext uri="{FF2B5EF4-FFF2-40B4-BE49-F238E27FC236}">
                <a16:creationId xmlns:a16="http://schemas.microsoft.com/office/drawing/2014/main" id="{9A3D7384-6043-4C8A-91ED-49304F66D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800388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6" name="图片 5">
            <a:extLst>
              <a:ext uri="{FF2B5EF4-FFF2-40B4-BE49-F238E27FC236}">
                <a16:creationId xmlns:a16="http://schemas.microsoft.com/office/drawing/2014/main" id="{502E28FE-C013-4CE3-9C90-E55E9434A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3685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实验内容</a:t>
            </a:r>
          </a:p>
        </p:txBody>
      </p:sp>
      <p:sp>
        <p:nvSpPr>
          <p:cNvPr id="167" name="仿真同时考虑有限扫描长度和采样间隔误差两因素影响下的傅里叶变换光谱测量系统的光谱测量曲线。误差可以是随机、线性或正弦变化的。以632.8nm 的HeNe 激光和 532nm 的 YAG 激光为例为例。采样间隔 79.1nm。"/>
          <p:cNvSpPr txBox="1"/>
          <p:nvPr/>
        </p:nvSpPr>
        <p:spPr>
          <a:xfrm>
            <a:off x="1578801" y="2106618"/>
            <a:ext cx="9124086" cy="3034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355600">
              <a:defRPr sz="3300">
                <a:latin typeface="Helvetica"/>
                <a:ea typeface="Helvetica"/>
                <a:cs typeface="Helvetica"/>
                <a:sym typeface="Helvetica"/>
              </a:defRPr>
            </a:pPr>
            <a:r>
              <a:t>仿真同时考虑有限扫描长度和采样间隔误差两因素影响下的傅里叶变换光谱测量系统的光谱测量曲线。误差可以是随机、线性或正弦变化的。以</a:t>
            </a:r>
            <a:r>
              <a:rPr>
                <a:latin typeface="+mn-lt"/>
                <a:ea typeface="+mn-ea"/>
                <a:cs typeface="+mn-cs"/>
                <a:sym typeface="Helvetica Neue"/>
              </a:rPr>
              <a:t>632.8nm </a:t>
            </a:r>
            <a:r>
              <a:t>的</a:t>
            </a:r>
            <a:r>
              <a:rPr>
                <a:latin typeface="+mn-lt"/>
                <a:ea typeface="+mn-ea"/>
                <a:cs typeface="+mn-cs"/>
                <a:sym typeface="Helvetica Neue"/>
              </a:rPr>
              <a:t>HeNe </a:t>
            </a:r>
            <a:r>
              <a:t>激光和</a:t>
            </a:r>
            <a:r>
              <a:rPr>
                <a:latin typeface="+mn-lt"/>
                <a:ea typeface="+mn-ea"/>
                <a:cs typeface="+mn-cs"/>
                <a:sym typeface="Helvetica Neue"/>
              </a:rPr>
              <a:t> 532nm </a:t>
            </a:r>
            <a:r>
              <a:t>的</a:t>
            </a:r>
            <a:r>
              <a:rPr>
                <a:latin typeface="+mn-lt"/>
                <a:ea typeface="+mn-ea"/>
                <a:cs typeface="+mn-cs"/>
                <a:sym typeface="Helvetica Neue"/>
              </a:rPr>
              <a:t> YAG </a:t>
            </a:r>
            <a:r>
              <a:t>激光为例为例。采样间隔</a:t>
            </a:r>
            <a:r>
              <a:rPr>
                <a:latin typeface="+mn-lt"/>
                <a:ea typeface="+mn-ea"/>
                <a:cs typeface="+mn-cs"/>
                <a:sym typeface="Helvetica Neue"/>
              </a:rPr>
              <a:t> 79.1nm</a:t>
            </a:r>
            <a:r>
              <a:t>。</a:t>
            </a:r>
          </a:p>
        </p:txBody>
      </p:sp>
      <p:grpSp>
        <p:nvGrpSpPr>
          <p:cNvPr id="170" name="Group"/>
          <p:cNvGrpSpPr/>
          <p:nvPr/>
        </p:nvGrpSpPr>
        <p:grpSpPr>
          <a:xfrm>
            <a:off x="697183" y="796391"/>
            <a:ext cx="863475" cy="863475"/>
            <a:chOff x="0" y="0"/>
            <a:chExt cx="863474" cy="863474"/>
          </a:xfrm>
        </p:grpSpPr>
        <p:sp>
          <p:nvSpPr>
            <p:cNvPr id="168" name="Circle"/>
            <p:cNvSpPr/>
            <p:nvPr/>
          </p:nvSpPr>
          <p:spPr>
            <a:xfrm>
              <a:off x="-1" y="-1"/>
              <a:ext cx="863476" cy="863475"/>
            </a:xfrm>
            <a:prstGeom prst="ellipse">
              <a:avLst/>
            </a:prstGeom>
            <a:solidFill>
              <a:schemeClr val="accent1">
                <a:hueOff val="117695"/>
                <a:lumOff val="-11358"/>
              </a:schemeClr>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69" name="01"/>
            <p:cNvSpPr txBox="1"/>
            <p:nvPr/>
          </p:nvSpPr>
          <p:spPr>
            <a:xfrm>
              <a:off x="126452" y="207371"/>
              <a:ext cx="610567" cy="4487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300">
                  <a:latin typeface="Helvetica Neue Medium"/>
                  <a:ea typeface="Helvetica Neue Medium"/>
                  <a:cs typeface="Helvetica Neue Medium"/>
                  <a:sym typeface="Helvetica Neue Medium"/>
                </a:defRPr>
              </a:lvl1pPr>
            </a:lstStyle>
            <a:p>
              <a:r>
                <a:t>01</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4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扫描长度短 频率密集 情况</a:t>
            </a:r>
            <a:r>
              <a:rPr lang="en-US" altLang="zh-CN" dirty="0"/>
              <a:t>1</a:t>
            </a:r>
            <a:endParaRPr lang="zh-CN" altLang="en-US" dirty="0"/>
          </a:p>
        </p:txBody>
      </p:sp>
      <p:sp>
        <p:nvSpPr>
          <p:cNvPr id="248" name="幅值：相同或不同"/>
          <p:cNvSpPr txBox="1"/>
          <p:nvPr/>
        </p:nvSpPr>
        <p:spPr>
          <a:xfrm>
            <a:off x="1272686" y="4448526"/>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扫描长度长 频率密集 情况</a:t>
            </a:r>
            <a:r>
              <a:rPr lang="en-US" altLang="zh-CN" dirty="0"/>
              <a:t>2</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4" name="图片 3">
            <a:extLst>
              <a:ext uri="{FF2B5EF4-FFF2-40B4-BE49-F238E27FC236}">
                <a16:creationId xmlns:a16="http://schemas.microsoft.com/office/drawing/2014/main" id="{3A26033C-E5E5-4062-A30E-9EBFF788D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286138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4" name="图片 3">
            <a:extLst>
              <a:ext uri="{FF2B5EF4-FFF2-40B4-BE49-F238E27FC236}">
                <a16:creationId xmlns:a16="http://schemas.microsoft.com/office/drawing/2014/main" id="{5EF0B553-2A08-4DC0-8E2C-A43E6D18F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1382564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4" name="图片 3">
            <a:extLst>
              <a:ext uri="{FF2B5EF4-FFF2-40B4-BE49-F238E27FC236}">
                <a16:creationId xmlns:a16="http://schemas.microsoft.com/office/drawing/2014/main" id="{52EB55DF-BB53-44FA-AD10-3AEA5F1D2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360812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4" name="图片 3">
            <a:extLst>
              <a:ext uri="{FF2B5EF4-FFF2-40B4-BE49-F238E27FC236}">
                <a16:creationId xmlns:a16="http://schemas.microsoft.com/office/drawing/2014/main" id="{1024E720-1A34-4A65-95C2-718E820F0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1822545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4" name="图片 3">
            <a:extLst>
              <a:ext uri="{FF2B5EF4-FFF2-40B4-BE49-F238E27FC236}">
                <a16:creationId xmlns:a16="http://schemas.microsoft.com/office/drawing/2014/main" id="{F18D1262-D255-4978-9FFB-CB46433AD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6851759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4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扫描长度短 频率密集 情况</a:t>
            </a:r>
            <a:r>
              <a:rPr lang="en-US" altLang="zh-CN" dirty="0"/>
              <a:t>1</a:t>
            </a:r>
            <a:endParaRPr lang="zh-CN" altLang="en-US" dirty="0"/>
          </a:p>
        </p:txBody>
      </p:sp>
      <p:sp>
        <p:nvSpPr>
          <p:cNvPr id="248" name="幅值：相同或不同"/>
          <p:cNvSpPr txBox="1"/>
          <p:nvPr/>
        </p:nvSpPr>
        <p:spPr>
          <a:xfrm>
            <a:off x="1272686" y="4448526"/>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扫描长度长 频率密集 情况</a:t>
            </a:r>
            <a:r>
              <a:rPr lang="en-US" altLang="zh-CN" dirty="0">
                <a:solidFill>
                  <a:srgbClr val="6C6C6C"/>
                </a:solidFill>
              </a:rPr>
              <a:t>2</a:t>
            </a:r>
            <a:endParaRPr lang="zh-CN" altLang="en-US" dirty="0">
              <a:solidFill>
                <a:srgbClr val="6C6C6C"/>
              </a:solidFill>
            </a:endParaRPr>
          </a:p>
        </p:txBody>
      </p:sp>
      <p:sp>
        <p:nvSpPr>
          <p:cNvPr id="9" name="幅值：相同或不同">
            <a:extLst>
              <a:ext uri="{FF2B5EF4-FFF2-40B4-BE49-F238E27FC236}">
                <a16:creationId xmlns:a16="http://schemas.microsoft.com/office/drawing/2014/main" id="{038F1119-2000-477A-88A9-B0FE58FE8D1E}"/>
              </a:ext>
            </a:extLst>
          </p:cNvPr>
          <p:cNvSpPr txBox="1"/>
          <p:nvPr/>
        </p:nvSpPr>
        <p:spPr>
          <a:xfrm>
            <a:off x="1255954" y="5511627"/>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扫描长度长 频率密集 情况</a:t>
            </a:r>
            <a:r>
              <a:rPr lang="en-US" altLang="zh-CN" dirty="0"/>
              <a:t>3</a:t>
            </a:r>
            <a:endParaRPr dirty="0"/>
          </a:p>
        </p:txBody>
      </p:sp>
    </p:spTree>
    <p:extLst>
      <p:ext uri="{BB962C8B-B14F-4D97-AF65-F5344CB8AC3E}">
        <p14:creationId xmlns:p14="http://schemas.microsoft.com/office/powerpoint/2010/main" val="24414152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endParaRPr dirty="0"/>
          </a:p>
        </p:txBody>
      </p:sp>
      <p:pic>
        <p:nvPicPr>
          <p:cNvPr id="3" name="图片 2">
            <a:extLst>
              <a:ext uri="{FF2B5EF4-FFF2-40B4-BE49-F238E27FC236}">
                <a16:creationId xmlns:a16="http://schemas.microsoft.com/office/drawing/2014/main" id="{4254B3AD-61E9-4AF2-A7E8-B6B643806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29045425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3" name="图片 2">
            <a:extLst>
              <a:ext uri="{FF2B5EF4-FFF2-40B4-BE49-F238E27FC236}">
                <a16:creationId xmlns:a16="http://schemas.microsoft.com/office/drawing/2014/main" id="{CC3666B6-6CFF-4897-BA69-43F53A38D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21065121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3" name="图片 2">
            <a:extLst>
              <a:ext uri="{FF2B5EF4-FFF2-40B4-BE49-F238E27FC236}">
                <a16:creationId xmlns:a16="http://schemas.microsoft.com/office/drawing/2014/main" id="{1A24E77B-A742-4CCD-918A-12E34EBAD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3880429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3" name="幅值：相同或不同"/>
              <p:cNvSpPr txBox="1"/>
              <p:nvPr/>
            </p:nvSpPr>
            <p:spPr>
              <a:xfrm>
                <a:off x="1272686" y="2583776"/>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t>中心波长</a:t>
                </a:r>
                <a14:m>
                  <m:oMath xmlns:m="http://schemas.openxmlformats.org/officeDocument/2006/math">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𝜆</m:t>
                        </m:r>
                      </m:e>
                      <m:sub>
                        <m:r>
                          <a:rPr sz="4100" i="1">
                            <a:solidFill>
                              <a:srgbClr val="FEFFFE"/>
                            </a:solidFill>
                            <a:latin typeface="Cambria Math" panose="02040503050406030204" pitchFamily="18" charset="0"/>
                          </a:rPr>
                          <m:t>0</m:t>
                        </m:r>
                      </m:sub>
                    </m:sSub>
                  </m:oMath>
                </a14:m>
                <a:r>
                  <a:t>：</a:t>
                </a:r>
                <a14:m>
                  <m:oMath xmlns:m="http://schemas.openxmlformats.org/officeDocument/2006/math">
                    <m:r>
                      <a:rPr sz="4150" i="1">
                        <a:solidFill>
                          <a:srgbClr val="FEFFFE"/>
                        </a:solidFill>
                        <a:latin typeface="Cambria Math" panose="02040503050406030204" pitchFamily="18" charset="0"/>
                      </a:rPr>
                      <m:t>632.8</m:t>
                    </m:r>
                    <m:r>
                      <a:rPr sz="4150" i="1">
                        <a:solidFill>
                          <a:srgbClr val="FEFFFE"/>
                        </a:solidFill>
                        <a:latin typeface="Cambria Math" panose="02040503050406030204" pitchFamily="18" charset="0"/>
                      </a:rPr>
                      <m:t>𝑛𝑚</m:t>
                    </m:r>
                  </m:oMath>
                </a14:m>
                <a:endParaRPr/>
              </a:p>
            </p:txBody>
          </p:sp>
        </mc:Choice>
        <mc:Fallback xmlns="">
          <p:sp>
            <p:nvSpPr>
              <p:cNvPr id="173" name="幅值：相同或不同"/>
              <p:cNvSpPr txBox="1">
                <a:spLocks noRot="1" noChangeAspect="1" noMove="1" noResize="1" noEditPoints="1" noAdjustHandles="1" noChangeArrowheads="1" noChangeShapeType="1" noTextEdit="1"/>
              </p:cNvSpPr>
              <p:nvPr/>
            </p:nvSpPr>
            <p:spPr>
              <a:xfrm>
                <a:off x="1272686" y="2583776"/>
                <a:ext cx="4791826" cy="744965"/>
              </a:xfrm>
              <a:prstGeom prst="rect">
                <a:avLst/>
              </a:prstGeom>
              <a:blipFill>
                <a:blip r:embed="rId2"/>
                <a:stretch>
                  <a:fillRect l="-4071" r="-5216" b="-254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CN" altLang="en-US">
                    <a:noFill/>
                  </a:rPr>
                  <a:t> </a:t>
                </a:r>
              </a:p>
            </p:txBody>
          </p:sp>
        </mc:Fallback>
      </mc:AlternateContent>
      <p:grpSp>
        <p:nvGrpSpPr>
          <p:cNvPr id="176" name="Group"/>
          <p:cNvGrpSpPr/>
          <p:nvPr/>
        </p:nvGrpSpPr>
        <p:grpSpPr>
          <a:xfrm>
            <a:off x="698498" y="800100"/>
            <a:ext cx="863604" cy="863602"/>
            <a:chOff x="0" y="0"/>
            <a:chExt cx="863602" cy="863601"/>
          </a:xfrm>
        </p:grpSpPr>
        <p:sp>
          <p:nvSpPr>
            <p:cNvPr id="17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7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3" name="图片 2">
            <a:extLst>
              <a:ext uri="{FF2B5EF4-FFF2-40B4-BE49-F238E27FC236}">
                <a16:creationId xmlns:a16="http://schemas.microsoft.com/office/drawing/2014/main" id="{1F6CBD58-0D98-4006-8B9D-2E0F63F2F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73332463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3" name="图片 2">
            <a:extLst>
              <a:ext uri="{FF2B5EF4-FFF2-40B4-BE49-F238E27FC236}">
                <a16:creationId xmlns:a16="http://schemas.microsoft.com/office/drawing/2014/main" id="{4D28B801-91FE-4A38-BADA-DA81C7DB4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5231433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4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扫描长度短 频率密集 情况</a:t>
            </a:r>
            <a:r>
              <a:rPr lang="en-US" altLang="zh-CN" dirty="0"/>
              <a:t>1</a:t>
            </a:r>
            <a:endParaRPr lang="zh-CN" altLang="en-US" dirty="0"/>
          </a:p>
        </p:txBody>
      </p:sp>
      <p:sp>
        <p:nvSpPr>
          <p:cNvPr id="248" name="幅值：相同或不同"/>
          <p:cNvSpPr txBox="1"/>
          <p:nvPr/>
        </p:nvSpPr>
        <p:spPr>
          <a:xfrm>
            <a:off x="1272686" y="4448526"/>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扫描长度长 频率密集 情况</a:t>
            </a:r>
            <a:r>
              <a:rPr lang="en-US" altLang="zh-CN" dirty="0">
                <a:solidFill>
                  <a:srgbClr val="6C6C6C"/>
                </a:solidFill>
              </a:rPr>
              <a:t>2</a:t>
            </a:r>
            <a:endParaRPr lang="zh-CN" altLang="en-US" dirty="0">
              <a:solidFill>
                <a:srgbClr val="6C6C6C"/>
              </a:solidFill>
            </a:endParaRPr>
          </a:p>
        </p:txBody>
      </p:sp>
      <p:sp>
        <p:nvSpPr>
          <p:cNvPr id="9" name="幅值：相同或不同">
            <a:extLst>
              <a:ext uri="{FF2B5EF4-FFF2-40B4-BE49-F238E27FC236}">
                <a16:creationId xmlns:a16="http://schemas.microsoft.com/office/drawing/2014/main" id="{038F1119-2000-477A-88A9-B0FE58FE8D1E}"/>
              </a:ext>
            </a:extLst>
          </p:cNvPr>
          <p:cNvSpPr txBox="1"/>
          <p:nvPr/>
        </p:nvSpPr>
        <p:spPr>
          <a:xfrm>
            <a:off x="1255954" y="5511627"/>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扫描长度长 频率密集 情况</a:t>
            </a:r>
            <a:r>
              <a:rPr lang="en-US" altLang="zh-CN" dirty="0">
                <a:solidFill>
                  <a:srgbClr val="6C6C6C"/>
                </a:solidFill>
              </a:rPr>
              <a:t>3</a:t>
            </a:r>
            <a:endParaRPr dirty="0">
              <a:solidFill>
                <a:srgbClr val="6C6C6C"/>
              </a:solidFill>
            </a:endParaRPr>
          </a:p>
        </p:txBody>
      </p:sp>
      <p:sp>
        <p:nvSpPr>
          <p:cNvPr id="10" name="幅值：相同或不同">
            <a:extLst>
              <a:ext uri="{FF2B5EF4-FFF2-40B4-BE49-F238E27FC236}">
                <a16:creationId xmlns:a16="http://schemas.microsoft.com/office/drawing/2014/main" id="{E004B1D6-323E-4B63-9DDE-0E36D51389D5}"/>
              </a:ext>
            </a:extLst>
          </p:cNvPr>
          <p:cNvSpPr txBox="1"/>
          <p:nvPr/>
        </p:nvSpPr>
        <p:spPr>
          <a:xfrm>
            <a:off x="1255953" y="6574728"/>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扫描长度长 频率密集 情况</a:t>
            </a:r>
            <a:r>
              <a:rPr lang="en-US" altLang="zh-CN" dirty="0"/>
              <a:t>4</a:t>
            </a:r>
            <a:endParaRPr dirty="0"/>
          </a:p>
        </p:txBody>
      </p:sp>
    </p:spTree>
    <p:extLst>
      <p:ext uri="{BB962C8B-B14F-4D97-AF65-F5344CB8AC3E}">
        <p14:creationId xmlns:p14="http://schemas.microsoft.com/office/powerpoint/2010/main" val="20522338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个波叠加</a:t>
            </a:r>
          </a:p>
        </p:txBody>
      </p:sp>
      <p:pic>
        <p:nvPicPr>
          <p:cNvPr id="4" name="图片 3">
            <a:extLst>
              <a:ext uri="{FF2B5EF4-FFF2-40B4-BE49-F238E27FC236}">
                <a16:creationId xmlns:a16="http://schemas.microsoft.com/office/drawing/2014/main" id="{7052F1CA-0257-4255-97CB-4EB26C235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44627262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个波叠加</a:t>
            </a:r>
          </a:p>
        </p:txBody>
      </p:sp>
      <p:pic>
        <p:nvPicPr>
          <p:cNvPr id="4" name="图片 3">
            <a:extLst>
              <a:ext uri="{FF2B5EF4-FFF2-40B4-BE49-F238E27FC236}">
                <a16:creationId xmlns:a16="http://schemas.microsoft.com/office/drawing/2014/main" id="{F535F07E-4395-4A91-9BE0-5BA8569F4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57364228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个波叠加</a:t>
            </a:r>
          </a:p>
        </p:txBody>
      </p:sp>
      <p:pic>
        <p:nvPicPr>
          <p:cNvPr id="4" name="图片 3">
            <a:extLst>
              <a:ext uri="{FF2B5EF4-FFF2-40B4-BE49-F238E27FC236}">
                <a16:creationId xmlns:a16="http://schemas.microsoft.com/office/drawing/2014/main" id="{3355F6DE-936B-4699-B296-9AAB2BC2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5768408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个波叠加</a:t>
            </a:r>
          </a:p>
        </p:txBody>
      </p:sp>
      <p:pic>
        <p:nvPicPr>
          <p:cNvPr id="6" name="图片 5">
            <a:extLst>
              <a:ext uri="{FF2B5EF4-FFF2-40B4-BE49-F238E27FC236}">
                <a16:creationId xmlns:a16="http://schemas.microsoft.com/office/drawing/2014/main" id="{0911AFBE-1DE9-4E94-A40C-CB5FE7922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66551799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5</a:t>
            </a:r>
            <a:r>
              <a:rPr lang="zh-CN" altLang="en-US" dirty="0"/>
              <a:t>个波叠加</a:t>
            </a:r>
          </a:p>
        </p:txBody>
      </p:sp>
      <p:pic>
        <p:nvPicPr>
          <p:cNvPr id="4" name="图片 3">
            <a:extLst>
              <a:ext uri="{FF2B5EF4-FFF2-40B4-BE49-F238E27FC236}">
                <a16:creationId xmlns:a16="http://schemas.microsoft.com/office/drawing/2014/main" id="{0C3748C4-5664-406A-9B9F-4FCD17D87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1948419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4" name="图片 3">
            <a:extLst>
              <a:ext uri="{FF2B5EF4-FFF2-40B4-BE49-F238E27FC236}">
                <a16:creationId xmlns:a16="http://schemas.microsoft.com/office/drawing/2014/main" id="{F611A51D-6CED-4347-9B9F-A68ECFCC1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24190563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实验结果"/>
          <p:cNvSpPr txBox="1"/>
          <p:nvPr/>
        </p:nvSpPr>
        <p:spPr>
          <a:xfrm>
            <a:off x="1692217" y="876866"/>
            <a:ext cx="6008055"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- 632.8nm</a:t>
            </a:r>
          </a:p>
        </p:txBody>
      </p:sp>
      <p:grpSp>
        <p:nvGrpSpPr>
          <p:cNvPr id="262" name="Group"/>
          <p:cNvGrpSpPr/>
          <p:nvPr/>
        </p:nvGrpSpPr>
        <p:grpSpPr>
          <a:xfrm>
            <a:off x="698500" y="800099"/>
            <a:ext cx="863600" cy="863601"/>
            <a:chOff x="0" y="0"/>
            <a:chExt cx="863600" cy="863600"/>
          </a:xfrm>
        </p:grpSpPr>
        <p:sp>
          <p:nvSpPr>
            <p:cNvPr id="260"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61"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63"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正弦噪声</a:t>
            </a:r>
            <a:r>
              <a:rPr lang="zh-CN" altLang="en-US" dirty="0"/>
              <a:t>累积</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79" name="幅值：相同或不同"/>
              <p:cNvSpPr txBox="1"/>
              <p:nvPr/>
            </p:nvSpPr>
            <p:spPr>
              <a:xfrm>
                <a:off x="1084422" y="2560002"/>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err="1"/>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rPr dirty="0"/>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dirty="0"/>
              </a:p>
            </p:txBody>
          </p:sp>
        </mc:Choice>
        <mc:Fallback xmlns="">
          <p:sp>
            <p:nvSpPr>
              <p:cNvPr id="179" name="幅值：相同或不同"/>
              <p:cNvSpPr txBox="1">
                <a:spLocks noRot="1" noChangeAspect="1" noMove="1" noResize="1" noEditPoints="1" noAdjustHandles="1" noChangeArrowheads="1" noChangeShapeType="1" noTextEdit="1"/>
              </p:cNvSpPr>
              <p:nvPr/>
            </p:nvSpPr>
            <p:spPr>
              <a:xfrm>
                <a:off x="1084422" y="2560002"/>
                <a:ext cx="4791826" cy="744965"/>
              </a:xfrm>
              <a:prstGeom prst="rect">
                <a:avLst/>
              </a:prstGeom>
              <a:blipFill>
                <a:blip r:embed="rId2"/>
                <a:stretch>
                  <a:fillRect l="-4071" r="-5216" b="-2541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幅值：相同或不同"/>
              <p:cNvSpPr txBox="1"/>
              <p:nvPr/>
            </p:nvSpPr>
            <p:spPr>
              <a:xfrm>
                <a:off x="1084422" y="3368470"/>
                <a:ext cx="11891076" cy="739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采样距离</a:t>
                </a:r>
                <a14:m>
                  <m:oMath xmlns:m="http://schemas.openxmlformats.org/officeDocument/2006/math">
                    <m:r>
                      <a:rPr lang="zh-CN" altLang="en-US" sz="3800" i="1">
                        <a:solidFill>
                          <a:srgbClr val="FEFFFE"/>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FEFFFE"/>
                        </a:solidFill>
                        <a:latin typeface="Cambria Math" panose="02040503050406030204" pitchFamily="18" charset="0"/>
                      </a:rPr>
                      <m:t>−</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2</m:t>
                        </m:r>
                      </m:e>
                      <m:sup>
                        <m:r>
                          <a:rPr lang="ar-AE" sz="4150" i="1">
                            <a:solidFill>
                              <a:srgbClr val="FEFFFE"/>
                            </a:solidFill>
                            <a:latin typeface="Cambria Math" panose="02040503050406030204" pitchFamily="18" charset="0"/>
                          </a:rPr>
                          <m:t>1</m:t>
                        </m:r>
                        <m:r>
                          <a:rPr lang="en-US" sz="4150" b="0" i="1" smtClean="0">
                            <a:solidFill>
                              <a:srgbClr val="FEFFFE"/>
                            </a:solidFill>
                            <a:latin typeface="Cambria Math" panose="02040503050406030204" pitchFamily="18" charset="0"/>
                          </a:rPr>
                          <m:t>4</m:t>
                        </m:r>
                      </m:sup>
                    </m:sSup>
                    <m:r>
                      <a:rPr lang="ar-AE" sz="4150" i="1">
                        <a:solidFill>
                          <a:srgbClr val="FEFFFE"/>
                        </a:solidFill>
                        <a:latin typeface="Cambria Math" panose="02040503050406030204" pitchFamily="18" charset="0"/>
                      </a:rPr>
                      <m:t>×79.1×</m:t>
                    </m:r>
                    <m:sSup>
                      <m:sSupPr>
                        <m:ctrlPr>
                          <a:rPr lang="ar-AE" sz="4150" i="1">
                            <a:solidFill>
                              <a:srgbClr val="FEFFFE"/>
                            </a:solidFill>
                            <a:latin typeface="Cambria Math" panose="02040503050406030204" pitchFamily="18" charset="0"/>
                          </a:rPr>
                        </m:ctrlPr>
                      </m:sSupPr>
                      <m:e>
                        <m:r>
                          <a:rPr lang="ar-AE" sz="4150" i="1">
                            <a:solidFill>
                              <a:srgbClr val="FEFFFE"/>
                            </a:solidFill>
                            <a:latin typeface="Cambria Math" panose="02040503050406030204" pitchFamily="18" charset="0"/>
                          </a:rPr>
                          <m:t>10</m:t>
                        </m:r>
                      </m:e>
                      <m:sup>
                        <m:r>
                          <a:rPr lang="ar-AE" sz="4150" i="1">
                            <a:solidFill>
                              <a:srgbClr val="FEFFFE"/>
                            </a:solidFill>
                            <a:latin typeface="Cambria Math" panose="02040503050406030204" pitchFamily="18" charset="0"/>
                          </a:rPr>
                          <m:t>−</m:t>
                        </m:r>
                        <m:r>
                          <a:rPr lang="en-US" sz="4150" b="0" i="1" smtClean="0">
                            <a:solidFill>
                              <a:srgbClr val="FEFFFE"/>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2</m:t>
                        </m:r>
                      </m:e>
                      <m:sup>
                        <m:r>
                          <a:rPr lang="ar-AE" sz="4100" i="1">
                            <a:solidFill>
                              <a:srgbClr val="FEFFFE"/>
                            </a:solidFill>
                            <a:latin typeface="Cambria Math" panose="02040503050406030204" pitchFamily="18" charset="0"/>
                          </a:rPr>
                          <m:t>1</m:t>
                        </m:r>
                        <m:r>
                          <a:rPr lang="en-US" sz="4100" b="0" i="1" smtClean="0">
                            <a:solidFill>
                              <a:srgbClr val="FEFFFE"/>
                            </a:solidFill>
                            <a:latin typeface="Cambria Math" panose="02040503050406030204" pitchFamily="18" charset="0"/>
                          </a:rPr>
                          <m:t>4</m:t>
                        </m:r>
                      </m:sup>
                    </m:sSup>
                    <m:r>
                      <a:rPr lang="ar-AE" sz="4100" i="1">
                        <a:solidFill>
                          <a:srgbClr val="FEFFFE"/>
                        </a:solidFill>
                        <a:latin typeface="Cambria Math" panose="02040503050406030204" pitchFamily="18" charset="0"/>
                      </a:rPr>
                      <m:t>×79.1×</m:t>
                    </m:r>
                    <m:sSup>
                      <m:sSupPr>
                        <m:ctrlPr>
                          <a:rPr lang="ar-AE" sz="4100" i="1">
                            <a:solidFill>
                              <a:srgbClr val="FEFFFE"/>
                            </a:solidFill>
                            <a:latin typeface="Cambria Math" panose="02040503050406030204" pitchFamily="18" charset="0"/>
                          </a:rPr>
                        </m:ctrlPr>
                      </m:sSupPr>
                      <m:e>
                        <m:r>
                          <a:rPr lang="ar-AE" sz="4100" i="1">
                            <a:solidFill>
                              <a:srgbClr val="FEFFFE"/>
                            </a:solidFill>
                            <a:latin typeface="Cambria Math" panose="02040503050406030204" pitchFamily="18" charset="0"/>
                          </a:rPr>
                          <m:t>10</m:t>
                        </m:r>
                      </m:e>
                      <m:sup>
                        <m:r>
                          <a:rPr lang="ar-AE" sz="4100" i="1">
                            <a:solidFill>
                              <a:srgbClr val="FEFFFE"/>
                            </a:solidFill>
                            <a:latin typeface="Cambria Math" panose="02040503050406030204" pitchFamily="18" charset="0"/>
                          </a:rPr>
                          <m:t>−</m:t>
                        </m:r>
                        <m:r>
                          <a:rPr lang="en-US" sz="4100" b="0" i="1" smtClean="0">
                            <a:solidFill>
                              <a:srgbClr val="FEFFFE"/>
                            </a:solidFill>
                            <a:latin typeface="Cambria Math" panose="02040503050406030204" pitchFamily="18" charset="0"/>
                          </a:rPr>
                          <m:t>9</m:t>
                        </m:r>
                      </m:sup>
                    </m:sSup>
                  </m:oMath>
                </a14:m>
                <a:endParaRPr dirty="0"/>
              </a:p>
            </p:txBody>
          </p:sp>
        </mc:Choice>
        <mc:Fallback xmlns="">
          <p:sp>
            <p:nvSpPr>
              <p:cNvPr id="180" name="幅值：相同或不同"/>
              <p:cNvSpPr txBox="1">
                <a:spLocks noRot="1" noChangeAspect="1" noMove="1" noResize="1" noEditPoints="1" noAdjustHandles="1" noChangeArrowheads="1" noChangeShapeType="1" noTextEdit="1"/>
              </p:cNvSpPr>
              <p:nvPr/>
            </p:nvSpPr>
            <p:spPr>
              <a:xfrm>
                <a:off x="1084422" y="3368470"/>
                <a:ext cx="11891076" cy="739370"/>
              </a:xfrm>
              <a:prstGeom prst="rect">
                <a:avLst/>
              </a:prstGeom>
              <a:blipFill>
                <a:blip r:embed="rId3"/>
                <a:stretch>
                  <a:fillRect l="-1640" b="-2562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83" name="Group"/>
          <p:cNvGrpSpPr/>
          <p:nvPr/>
        </p:nvGrpSpPr>
        <p:grpSpPr>
          <a:xfrm>
            <a:off x="698498" y="800100"/>
            <a:ext cx="863604" cy="863602"/>
            <a:chOff x="0" y="0"/>
            <a:chExt cx="863602" cy="863601"/>
          </a:xfrm>
        </p:grpSpPr>
        <p:sp>
          <p:nvSpPr>
            <p:cNvPr id="181"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82"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正弦噪声</a:t>
            </a:r>
            <a:r>
              <a:rPr lang="zh-CN" altLang="en-US" dirty="0"/>
              <a:t>累积</a:t>
            </a:r>
            <a:endParaRPr dirty="0"/>
          </a:p>
        </p:txBody>
      </p:sp>
      <p:sp>
        <p:nvSpPr>
          <p:cNvPr id="5" name="文本框 4">
            <a:extLst>
              <a:ext uri="{FF2B5EF4-FFF2-40B4-BE49-F238E27FC236}">
                <a16:creationId xmlns:a16="http://schemas.microsoft.com/office/drawing/2014/main" id="{2C8CCFC3-9D20-426A-960B-5F49AD22B48F}"/>
              </a:ext>
            </a:extLst>
          </p:cNvPr>
          <p:cNvSpPr txBox="1"/>
          <p:nvPr/>
        </p:nvSpPr>
        <p:spPr>
          <a:xfrm>
            <a:off x="2772562" y="4935424"/>
            <a:ext cx="745781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t>不同扫描长度的分辨率误差</a:t>
            </a:r>
          </a:p>
        </p:txBody>
      </p:sp>
      <p:pic>
        <p:nvPicPr>
          <p:cNvPr id="4" name="图片 3">
            <a:extLst>
              <a:ext uri="{FF2B5EF4-FFF2-40B4-BE49-F238E27FC236}">
                <a16:creationId xmlns:a16="http://schemas.microsoft.com/office/drawing/2014/main" id="{AA9EC1A4-9227-44A3-80F9-990D7CB8F174}"/>
              </a:ext>
            </a:extLst>
          </p:cNvPr>
          <p:cNvPicPr>
            <a:picLocks noChangeAspect="1"/>
          </p:cNvPicPr>
          <p:nvPr/>
        </p:nvPicPr>
        <p:blipFill rotWithShape="1">
          <a:blip r:embed="rId2">
            <a:extLst>
              <a:ext uri="{28A0092B-C50C-407E-A947-70E740481C1C}">
                <a14:useLocalDpi xmlns:a14="http://schemas.microsoft.com/office/drawing/2010/main" val="0"/>
              </a:ext>
            </a:extLst>
          </a:blip>
          <a:srcRect l="8113" r="6295"/>
          <a:stretch/>
        </p:blipFill>
        <p:spPr>
          <a:xfrm>
            <a:off x="0" y="2148319"/>
            <a:ext cx="13005470" cy="7605281"/>
          </a:xfrm>
          <a:prstGeom prst="rect">
            <a:avLst/>
          </a:prstGeom>
        </p:spPr>
      </p:pic>
    </p:spTree>
    <p:extLst>
      <p:ext uri="{BB962C8B-B14F-4D97-AF65-F5344CB8AC3E}">
        <p14:creationId xmlns:p14="http://schemas.microsoft.com/office/powerpoint/2010/main" val="152076999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实验结果"/>
          <p:cNvSpPr txBox="1"/>
          <p:nvPr/>
        </p:nvSpPr>
        <p:spPr>
          <a:xfrm>
            <a:off x="1692217" y="876866"/>
            <a:ext cx="605293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- 632.8nm</a:t>
            </a:r>
          </a:p>
        </p:txBody>
      </p:sp>
      <p:grpSp>
        <p:nvGrpSpPr>
          <p:cNvPr id="271" name="Group"/>
          <p:cNvGrpSpPr/>
          <p:nvPr/>
        </p:nvGrpSpPr>
        <p:grpSpPr>
          <a:xfrm>
            <a:off x="698500" y="800099"/>
            <a:ext cx="863600" cy="863601"/>
            <a:chOff x="0" y="0"/>
            <a:chExt cx="863600" cy="863600"/>
          </a:xfrm>
        </p:grpSpPr>
        <p:sp>
          <p:nvSpPr>
            <p:cNvPr id="26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7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72"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正弦噪声</a:t>
            </a:r>
            <a:r>
              <a:rPr lang="zh-CN" altLang="en-US" dirty="0"/>
              <a:t>累积</a:t>
            </a:r>
            <a:endParaRPr dirty="0"/>
          </a:p>
        </p:txBody>
      </p:sp>
      <p:sp>
        <p:nvSpPr>
          <p:cNvPr id="273" name="幅值：相同或不同"/>
          <p:cNvSpPr txBox="1"/>
          <p:nvPr/>
        </p:nvSpPr>
        <p:spPr>
          <a:xfrm>
            <a:off x="1272686" y="3545939"/>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随机噪声</a:t>
            </a:r>
            <a:r>
              <a:rPr lang="zh-CN" altLang="en-US" dirty="0"/>
              <a:t>累积</a:t>
            </a:r>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4" name="图片 3">
            <a:extLst>
              <a:ext uri="{FF2B5EF4-FFF2-40B4-BE49-F238E27FC236}">
                <a16:creationId xmlns:a16="http://schemas.microsoft.com/office/drawing/2014/main" id="{930BFDCD-FDEF-440B-8685-9C6CA0DBC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4" name="图片 3">
            <a:extLst>
              <a:ext uri="{FF2B5EF4-FFF2-40B4-BE49-F238E27FC236}">
                <a16:creationId xmlns:a16="http://schemas.microsoft.com/office/drawing/2014/main" id="{919DFA22-4D63-44D4-9062-BCE9DF59D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15735432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4" name="图片 3">
            <a:extLst>
              <a:ext uri="{FF2B5EF4-FFF2-40B4-BE49-F238E27FC236}">
                <a16:creationId xmlns:a16="http://schemas.microsoft.com/office/drawing/2014/main" id="{5AD77576-CB38-40A3-8EA7-B39610E8E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9116866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4" name="图片 3">
            <a:extLst>
              <a:ext uri="{FF2B5EF4-FFF2-40B4-BE49-F238E27FC236}">
                <a16:creationId xmlns:a16="http://schemas.microsoft.com/office/drawing/2014/main" id="{1AF7DD0C-BE39-4191-A299-BEC2AA567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0429535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实验结果"/>
          <p:cNvSpPr txBox="1"/>
          <p:nvPr/>
        </p:nvSpPr>
        <p:spPr>
          <a:xfrm>
            <a:off x="1692217" y="876866"/>
            <a:ext cx="6052939"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- 632.8nm</a:t>
            </a:r>
          </a:p>
        </p:txBody>
      </p:sp>
      <p:grpSp>
        <p:nvGrpSpPr>
          <p:cNvPr id="281" name="Group"/>
          <p:cNvGrpSpPr/>
          <p:nvPr/>
        </p:nvGrpSpPr>
        <p:grpSpPr>
          <a:xfrm>
            <a:off x="698500" y="800099"/>
            <a:ext cx="863600" cy="863601"/>
            <a:chOff x="0" y="0"/>
            <a:chExt cx="863600" cy="863600"/>
          </a:xfrm>
        </p:grpSpPr>
        <p:sp>
          <p:nvSpPr>
            <p:cNvPr id="27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8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82"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正弦噪声</a:t>
            </a:r>
            <a:r>
              <a:rPr lang="zh-CN" altLang="en-US" dirty="0"/>
              <a:t>累积</a:t>
            </a:r>
            <a:endParaRPr dirty="0"/>
          </a:p>
        </p:txBody>
      </p:sp>
      <p:sp>
        <p:nvSpPr>
          <p:cNvPr id="283" name="幅值：相同或不同"/>
          <p:cNvSpPr txBox="1"/>
          <p:nvPr/>
        </p:nvSpPr>
        <p:spPr>
          <a:xfrm>
            <a:off x="1272686" y="3545939"/>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随机噪声</a:t>
            </a:r>
            <a:r>
              <a:rPr lang="zh-CN" altLang="en-US" dirty="0"/>
              <a:t>累积</a:t>
            </a:r>
            <a:endParaRPr dirty="0"/>
          </a:p>
        </p:txBody>
      </p:sp>
      <p:sp>
        <p:nvSpPr>
          <p:cNvPr id="284" name="幅值：相同或不同"/>
          <p:cNvSpPr txBox="1"/>
          <p:nvPr/>
        </p:nvSpPr>
        <p:spPr>
          <a:xfrm>
            <a:off x="1272686" y="444852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4" name="图片 3">
            <a:extLst>
              <a:ext uri="{FF2B5EF4-FFF2-40B4-BE49-F238E27FC236}">
                <a16:creationId xmlns:a16="http://schemas.microsoft.com/office/drawing/2014/main" id="{FAC8BAC7-C077-4E15-9849-859C28CBB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295398397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4" name="图片 3">
            <a:extLst>
              <a:ext uri="{FF2B5EF4-FFF2-40B4-BE49-F238E27FC236}">
                <a16:creationId xmlns:a16="http://schemas.microsoft.com/office/drawing/2014/main" id="{F661E671-C6C4-4507-87FB-D1AA04036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4" name="图片 3">
            <a:extLst>
              <a:ext uri="{FF2B5EF4-FFF2-40B4-BE49-F238E27FC236}">
                <a16:creationId xmlns:a16="http://schemas.microsoft.com/office/drawing/2014/main" id="{EB3409E2-9BEB-483A-B45C-404BF8930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9347227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实验结果"/>
          <p:cNvSpPr txBox="1"/>
          <p:nvPr/>
        </p:nvSpPr>
        <p:spPr>
          <a:xfrm>
            <a:off x="1692217" y="863599"/>
            <a:ext cx="19431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参数设定</a:t>
            </a:r>
          </a:p>
        </p:txBody>
      </p:sp>
      <mc:AlternateContent xmlns:mc="http://schemas.openxmlformats.org/markup-compatibility/2006" xmlns:a14="http://schemas.microsoft.com/office/drawing/2010/main">
        <mc:Choice Requires="a14">
          <p:sp>
            <p:nvSpPr>
              <p:cNvPr id="186" name="幅值：相同或不同"/>
              <p:cNvSpPr txBox="1"/>
              <p:nvPr/>
            </p:nvSpPr>
            <p:spPr>
              <a:xfrm>
                <a:off x="1113724" y="2642499"/>
                <a:ext cx="4791826"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t>中心波长</a:t>
                </a:r>
                <a14:m>
                  <m:oMath xmlns:m="http://schemas.openxmlformats.org/officeDocument/2006/math">
                    <m:sSub>
                      <m:sSubPr>
                        <m:ctrlPr>
                          <a:rPr sz="4100" i="1">
                            <a:solidFill>
                              <a:srgbClr val="6C6C6B"/>
                            </a:solidFill>
                            <a:latin typeface="Cambria Math" panose="02040503050406030204" pitchFamily="18" charset="0"/>
                          </a:rPr>
                        </m:ctrlPr>
                      </m:sSubPr>
                      <m:e>
                        <m:r>
                          <a:rPr sz="4100" i="1">
                            <a:solidFill>
                              <a:srgbClr val="6C6C6B"/>
                            </a:solidFill>
                            <a:latin typeface="Cambria Math" panose="02040503050406030204" pitchFamily="18" charset="0"/>
                          </a:rPr>
                          <m:t>𝜆</m:t>
                        </m:r>
                      </m:e>
                      <m:sub>
                        <m:r>
                          <a:rPr sz="4100" i="1">
                            <a:solidFill>
                              <a:srgbClr val="6C6C6B"/>
                            </a:solidFill>
                            <a:latin typeface="Cambria Math" panose="02040503050406030204" pitchFamily="18" charset="0"/>
                          </a:rPr>
                          <m:t>0</m:t>
                        </m:r>
                      </m:sub>
                    </m:sSub>
                  </m:oMath>
                </a14:m>
                <a:r>
                  <a:t>：</a:t>
                </a:r>
                <a14:m>
                  <m:oMath xmlns:m="http://schemas.openxmlformats.org/officeDocument/2006/math">
                    <m:r>
                      <a:rPr sz="4150" i="1">
                        <a:solidFill>
                          <a:srgbClr val="6C6C6B"/>
                        </a:solidFill>
                        <a:latin typeface="Cambria Math" panose="02040503050406030204" pitchFamily="18" charset="0"/>
                      </a:rPr>
                      <m:t>632.8</m:t>
                    </m:r>
                    <m:r>
                      <a:rPr sz="4150" i="1">
                        <a:solidFill>
                          <a:srgbClr val="6C6C6B"/>
                        </a:solidFill>
                        <a:latin typeface="Cambria Math" panose="02040503050406030204" pitchFamily="18" charset="0"/>
                      </a:rPr>
                      <m:t>𝑛𝑚</m:t>
                    </m:r>
                  </m:oMath>
                </a14:m>
                <a:endParaRPr/>
              </a:p>
            </p:txBody>
          </p:sp>
        </mc:Choice>
        <mc:Fallback xmlns="">
          <p:sp>
            <p:nvSpPr>
              <p:cNvPr id="186" name="幅值：相同或不同"/>
              <p:cNvSpPr txBox="1">
                <a:spLocks noRot="1" noChangeAspect="1" noMove="1" noResize="1" noEditPoints="1" noAdjustHandles="1" noChangeArrowheads="1" noChangeShapeType="1" noTextEdit="1"/>
              </p:cNvSpPr>
              <p:nvPr/>
            </p:nvSpPr>
            <p:spPr>
              <a:xfrm>
                <a:off x="1113724" y="2642499"/>
                <a:ext cx="4791826" cy="744965"/>
              </a:xfrm>
              <a:prstGeom prst="rect">
                <a:avLst/>
              </a:prstGeom>
              <a:blipFill>
                <a:blip r:embed="rId2"/>
                <a:stretch>
                  <a:fillRect l="-4071" r="-5216" b="-2520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幅值：相同或不同"/>
              <p:cNvSpPr txBox="1"/>
              <p:nvPr/>
            </p:nvSpPr>
            <p:spPr>
              <a:xfrm>
                <a:off x="1113724" y="3443971"/>
                <a:ext cx="11891076" cy="73937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lang="zh-CN" altLang="en-US" dirty="0"/>
                  <a:t>采样距离</a:t>
                </a:r>
                <a14:m>
                  <m:oMath xmlns:m="http://schemas.openxmlformats.org/officeDocument/2006/math">
                    <m:r>
                      <a:rPr lang="zh-CN" altLang="en-US" sz="3800" i="1">
                        <a:solidFill>
                          <a:srgbClr val="6C6C6B"/>
                        </a:solidFill>
                        <a:latin typeface="Cambria Math" panose="02040503050406030204" pitchFamily="18" charset="0"/>
                      </a:rPr>
                      <m:t>𝑥</m:t>
                    </m:r>
                  </m:oMath>
                </a14:m>
                <a:r>
                  <a:rPr lang="zh-CN" altLang="en-US" dirty="0"/>
                  <a:t>：</a:t>
                </a:r>
                <a14:m>
                  <m:oMath xmlns:m="http://schemas.openxmlformats.org/officeDocument/2006/math">
                    <m:r>
                      <a:rPr lang="zh-CN" altLang="en-US" sz="4150" i="1">
                        <a:solidFill>
                          <a:srgbClr val="6C6C6B"/>
                        </a:solidFill>
                        <a:latin typeface="Cambria Math" panose="02040503050406030204" pitchFamily="18" charset="0"/>
                      </a:rPr>
                      <m:t>−</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2</m:t>
                        </m:r>
                      </m:e>
                      <m:sup>
                        <m:r>
                          <a:rPr lang="ar-AE" sz="4150" i="1">
                            <a:solidFill>
                              <a:srgbClr val="6C6C6B"/>
                            </a:solidFill>
                            <a:latin typeface="Cambria Math" panose="02040503050406030204" pitchFamily="18" charset="0"/>
                          </a:rPr>
                          <m:t>1</m:t>
                        </m:r>
                        <m:r>
                          <a:rPr lang="en-US" sz="4150" b="0" i="1" smtClean="0">
                            <a:solidFill>
                              <a:srgbClr val="6C6C6B"/>
                            </a:solidFill>
                            <a:latin typeface="Cambria Math" panose="02040503050406030204" pitchFamily="18" charset="0"/>
                          </a:rPr>
                          <m:t>4</m:t>
                        </m:r>
                      </m:sup>
                    </m:sSup>
                    <m:r>
                      <a:rPr lang="ar-AE" sz="4150" i="1">
                        <a:solidFill>
                          <a:srgbClr val="6C6C6B"/>
                        </a:solidFill>
                        <a:latin typeface="Cambria Math" panose="02040503050406030204" pitchFamily="18" charset="0"/>
                      </a:rPr>
                      <m:t>×79.1×</m:t>
                    </m:r>
                    <m:sSup>
                      <m:sSupPr>
                        <m:ctrlPr>
                          <a:rPr lang="ar-AE" sz="4150" i="1">
                            <a:solidFill>
                              <a:srgbClr val="6C6C6B"/>
                            </a:solidFill>
                            <a:latin typeface="Cambria Math" panose="02040503050406030204" pitchFamily="18" charset="0"/>
                          </a:rPr>
                        </m:ctrlPr>
                      </m:sSupPr>
                      <m:e>
                        <m:r>
                          <a:rPr lang="ar-AE" sz="4150" i="1">
                            <a:solidFill>
                              <a:srgbClr val="6C6C6B"/>
                            </a:solidFill>
                            <a:latin typeface="Cambria Math" panose="02040503050406030204" pitchFamily="18" charset="0"/>
                          </a:rPr>
                          <m:t>10</m:t>
                        </m:r>
                      </m:e>
                      <m:sup>
                        <m:r>
                          <a:rPr lang="ar-AE" sz="4150" i="1">
                            <a:solidFill>
                              <a:srgbClr val="6C6C6B"/>
                            </a:solidFill>
                            <a:latin typeface="Cambria Math" panose="02040503050406030204" pitchFamily="18" charset="0"/>
                          </a:rPr>
                          <m:t>−</m:t>
                        </m:r>
                        <m:r>
                          <a:rPr lang="en-US" sz="4150" b="0" i="1" smtClean="0">
                            <a:solidFill>
                              <a:srgbClr val="6C6C6B"/>
                            </a:solidFill>
                            <a:latin typeface="Cambria Math" panose="02040503050406030204" pitchFamily="18" charset="0"/>
                          </a:rPr>
                          <m:t>9</m:t>
                        </m:r>
                      </m:sup>
                    </m:sSup>
                  </m:oMath>
                </a14:m>
                <a:r>
                  <a:rPr lang="ar-AE" dirty="0"/>
                  <a:t> ~ </a:t>
                </a:r>
                <a14:m>
                  <m:oMath xmlns:m="http://schemas.openxmlformats.org/officeDocument/2006/math">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2</m:t>
                        </m:r>
                      </m:e>
                      <m:sup>
                        <m:r>
                          <a:rPr lang="ar-AE" sz="4100" i="1">
                            <a:solidFill>
                              <a:srgbClr val="6C6C6B"/>
                            </a:solidFill>
                            <a:latin typeface="Cambria Math" panose="02040503050406030204" pitchFamily="18" charset="0"/>
                          </a:rPr>
                          <m:t>1</m:t>
                        </m:r>
                        <m:r>
                          <a:rPr lang="en-US" sz="4100" b="0" i="1" smtClean="0">
                            <a:solidFill>
                              <a:srgbClr val="6C6C6B"/>
                            </a:solidFill>
                            <a:latin typeface="Cambria Math" panose="02040503050406030204" pitchFamily="18" charset="0"/>
                          </a:rPr>
                          <m:t>4</m:t>
                        </m:r>
                      </m:sup>
                    </m:sSup>
                    <m:r>
                      <a:rPr lang="ar-AE" sz="4100" i="1">
                        <a:solidFill>
                          <a:srgbClr val="6C6C6B"/>
                        </a:solidFill>
                        <a:latin typeface="Cambria Math" panose="02040503050406030204" pitchFamily="18" charset="0"/>
                      </a:rPr>
                      <m:t>×79.1×</m:t>
                    </m:r>
                    <m:sSup>
                      <m:sSupPr>
                        <m:ctrlPr>
                          <a:rPr lang="ar-AE" sz="4100" i="1">
                            <a:solidFill>
                              <a:srgbClr val="6C6C6B"/>
                            </a:solidFill>
                            <a:latin typeface="Cambria Math" panose="02040503050406030204" pitchFamily="18" charset="0"/>
                          </a:rPr>
                        </m:ctrlPr>
                      </m:sSupPr>
                      <m:e>
                        <m:r>
                          <a:rPr lang="ar-AE" sz="4100" i="1">
                            <a:solidFill>
                              <a:srgbClr val="6C6C6B"/>
                            </a:solidFill>
                            <a:latin typeface="Cambria Math" panose="02040503050406030204" pitchFamily="18" charset="0"/>
                          </a:rPr>
                          <m:t>10</m:t>
                        </m:r>
                      </m:e>
                      <m:sup>
                        <m:r>
                          <a:rPr lang="ar-AE" sz="4100" i="1">
                            <a:solidFill>
                              <a:srgbClr val="6C6C6B"/>
                            </a:solidFill>
                            <a:latin typeface="Cambria Math" panose="02040503050406030204" pitchFamily="18" charset="0"/>
                          </a:rPr>
                          <m:t>−</m:t>
                        </m:r>
                        <m:r>
                          <a:rPr lang="en-US" sz="4100" b="0" i="1" smtClean="0">
                            <a:solidFill>
                              <a:srgbClr val="6C6C6B"/>
                            </a:solidFill>
                            <a:latin typeface="Cambria Math" panose="02040503050406030204" pitchFamily="18" charset="0"/>
                          </a:rPr>
                          <m:t>9</m:t>
                        </m:r>
                      </m:sup>
                    </m:sSup>
                  </m:oMath>
                </a14:m>
                <a:endParaRPr dirty="0"/>
              </a:p>
            </p:txBody>
          </p:sp>
        </mc:Choice>
        <mc:Fallback xmlns="">
          <p:sp>
            <p:nvSpPr>
              <p:cNvPr id="187" name="幅值：相同或不同"/>
              <p:cNvSpPr txBox="1">
                <a:spLocks noRot="1" noChangeAspect="1" noMove="1" noResize="1" noEditPoints="1" noAdjustHandles="1" noChangeArrowheads="1" noChangeShapeType="1" noTextEdit="1"/>
              </p:cNvSpPr>
              <p:nvPr/>
            </p:nvSpPr>
            <p:spPr>
              <a:xfrm>
                <a:off x="1113724" y="3443971"/>
                <a:ext cx="11891076" cy="739370"/>
              </a:xfrm>
              <a:prstGeom prst="rect">
                <a:avLst/>
              </a:prstGeom>
              <a:blipFill>
                <a:blip r:embed="rId3"/>
                <a:stretch>
                  <a:fillRect l="-1641" b="-26446"/>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幅值：相同或不同"/>
              <p:cNvSpPr txBox="1"/>
              <p:nvPr/>
            </p:nvSpPr>
            <p:spPr>
              <a:xfrm>
                <a:off x="1113724" y="4239846"/>
                <a:ext cx="6069048" cy="74496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t>干涉图函数：</a:t>
                </a:r>
                <a14:m>
                  <m:oMath xmlns:m="http://schemas.openxmlformats.org/officeDocument/2006/math">
                    <m:r>
                      <a:rPr sz="4100" i="1">
                        <a:solidFill>
                          <a:srgbClr val="FEFFFE"/>
                        </a:solidFill>
                        <a:latin typeface="Cambria Math" panose="02040503050406030204" pitchFamily="18" charset="0"/>
                      </a:rPr>
                      <m:t>𝐼</m:t>
                    </m:r>
                    <m:r>
                      <a:rPr sz="4100" i="1">
                        <a:solidFill>
                          <a:srgbClr val="FEFFFE"/>
                        </a:solidFill>
                        <a:latin typeface="Cambria Math" panose="02040503050406030204" pitchFamily="18" charset="0"/>
                      </a:rPr>
                      <m:t>=</m:t>
                    </m:r>
                    <m:r>
                      <a:rPr sz="4100" i="1">
                        <a:solidFill>
                          <a:srgbClr val="FEFFFE"/>
                        </a:solidFill>
                        <a:latin typeface="Cambria Math" panose="02040503050406030204" pitchFamily="18" charset="0"/>
                      </a:rPr>
                      <m:t>𝑐𝑜𝑠</m:t>
                    </m:r>
                    <m:r>
                      <a:rPr sz="4100" i="1">
                        <a:solidFill>
                          <a:srgbClr val="FEFFFE"/>
                        </a:solidFill>
                        <a:latin typeface="Cambria Math" panose="02040503050406030204" pitchFamily="18" charset="0"/>
                      </a:rPr>
                      <m:t>(2</m:t>
                    </m:r>
                    <m:r>
                      <a:rPr sz="4100" i="1">
                        <a:solidFill>
                          <a:srgbClr val="FEFFFE"/>
                        </a:solidFill>
                        <a:latin typeface="Cambria Math" panose="02040503050406030204" pitchFamily="18" charset="0"/>
                      </a:rPr>
                      <m:t>𝜋</m:t>
                    </m:r>
                    <m:sSub>
                      <m:sSubPr>
                        <m:ctrlPr>
                          <a:rPr sz="4100" i="1">
                            <a:solidFill>
                              <a:srgbClr val="FEFFFE"/>
                            </a:solidFill>
                            <a:latin typeface="Cambria Math" panose="02040503050406030204" pitchFamily="18" charset="0"/>
                          </a:rPr>
                        </m:ctrlPr>
                      </m:sSubPr>
                      <m:e>
                        <m:r>
                          <a:rPr sz="4100" i="1">
                            <a:solidFill>
                              <a:srgbClr val="FEFFFE"/>
                            </a:solidFill>
                            <a:latin typeface="Cambria Math" panose="02040503050406030204" pitchFamily="18" charset="0"/>
                          </a:rPr>
                          <m:t>𝜎</m:t>
                        </m:r>
                      </m:e>
                      <m:sub>
                        <m:r>
                          <a:rPr sz="4100" i="1">
                            <a:solidFill>
                              <a:srgbClr val="FEFFFE"/>
                            </a:solidFill>
                            <a:latin typeface="Cambria Math" panose="02040503050406030204" pitchFamily="18" charset="0"/>
                          </a:rPr>
                          <m:t>0</m:t>
                        </m:r>
                      </m:sub>
                    </m:sSub>
                    <m:r>
                      <a:rPr sz="4100" i="1">
                        <a:solidFill>
                          <a:srgbClr val="FEFFFE"/>
                        </a:solidFill>
                        <a:latin typeface="Cambria Math" panose="02040503050406030204" pitchFamily="18" charset="0"/>
                      </a:rPr>
                      <m:t>𝑥</m:t>
                    </m:r>
                    <m:r>
                      <a:rPr sz="4100" i="1">
                        <a:solidFill>
                          <a:srgbClr val="FEFFFE"/>
                        </a:solidFill>
                        <a:latin typeface="Cambria Math" panose="02040503050406030204" pitchFamily="18" charset="0"/>
                      </a:rPr>
                      <m:t>)</m:t>
                    </m:r>
                  </m:oMath>
                </a14:m>
                <a:endParaRPr/>
              </a:p>
            </p:txBody>
          </p:sp>
        </mc:Choice>
        <mc:Fallback xmlns="">
          <p:sp>
            <p:nvSpPr>
              <p:cNvPr id="188" name="幅值：相同或不同"/>
              <p:cNvSpPr txBox="1">
                <a:spLocks noRot="1" noChangeAspect="1" noMove="1" noResize="1" noEditPoints="1" noAdjustHandles="1" noChangeArrowheads="1" noChangeShapeType="1" noTextEdit="1"/>
              </p:cNvSpPr>
              <p:nvPr/>
            </p:nvSpPr>
            <p:spPr>
              <a:xfrm>
                <a:off x="1113724" y="4239846"/>
                <a:ext cx="6069048" cy="744965"/>
              </a:xfrm>
              <a:prstGeom prst="rect">
                <a:avLst/>
              </a:prstGeom>
              <a:blipFill>
                <a:blip r:embed="rId4"/>
                <a:stretch>
                  <a:fillRect l="-3216" r="-5628" b="-2459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zh-CN" altLang="en-US">
                    <a:noFill/>
                  </a:rPr>
                  <a:t> </a:t>
                </a:r>
              </a:p>
            </p:txBody>
          </p:sp>
        </mc:Fallback>
      </mc:AlternateContent>
      <p:grpSp>
        <p:nvGrpSpPr>
          <p:cNvPr id="191" name="Group"/>
          <p:cNvGrpSpPr/>
          <p:nvPr/>
        </p:nvGrpSpPr>
        <p:grpSpPr>
          <a:xfrm>
            <a:off x="698498" y="800100"/>
            <a:ext cx="863604" cy="863602"/>
            <a:chOff x="0" y="0"/>
            <a:chExt cx="863602" cy="863601"/>
          </a:xfrm>
        </p:grpSpPr>
        <p:sp>
          <p:nvSpPr>
            <p:cNvPr id="189"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0"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线性噪声累积</a:t>
            </a:r>
            <a:endParaRPr dirty="0"/>
          </a:p>
        </p:txBody>
      </p:sp>
      <p:pic>
        <p:nvPicPr>
          <p:cNvPr id="6" name="图片 5">
            <a:extLst>
              <a:ext uri="{FF2B5EF4-FFF2-40B4-BE49-F238E27FC236}">
                <a16:creationId xmlns:a16="http://schemas.microsoft.com/office/drawing/2014/main" id="{4E5A873C-DBB0-4D15-90B4-ED9B9253C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413530898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4" name="图片 3">
            <a:extLst>
              <a:ext uri="{FF2B5EF4-FFF2-40B4-BE49-F238E27FC236}">
                <a16:creationId xmlns:a16="http://schemas.microsoft.com/office/drawing/2014/main" id="{B55B3C9E-3EA9-4FBD-BF62-E04143B66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81853995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6129883"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a:t>
            </a:r>
            <a:r>
              <a:rPr dirty="0" err="1"/>
              <a:t>实验结果</a:t>
            </a:r>
            <a:r>
              <a:rPr dirty="0"/>
              <a:t> - </a:t>
            </a:r>
            <a:r>
              <a:rPr lang="en-US" dirty="0"/>
              <a:t>5</a:t>
            </a:r>
            <a:r>
              <a:rPr dirty="0"/>
              <a:t>32nm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频率分散</a:t>
            </a:r>
            <a:endParaRPr dirty="0"/>
          </a:p>
        </p:txBody>
      </p:sp>
    </p:spTree>
    <p:extLst>
      <p:ext uri="{BB962C8B-B14F-4D97-AF65-F5344CB8AC3E}">
        <p14:creationId xmlns:p14="http://schemas.microsoft.com/office/powerpoint/2010/main" val="229641983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3" name="图片 2">
            <a:extLst>
              <a:ext uri="{FF2B5EF4-FFF2-40B4-BE49-F238E27FC236}">
                <a16:creationId xmlns:a16="http://schemas.microsoft.com/office/drawing/2014/main" id="{CB9B7450-4891-4382-B839-9D522CBE95EF}"/>
              </a:ext>
            </a:extLst>
          </p:cNvPr>
          <p:cNvPicPr>
            <a:picLocks noChangeAspect="1"/>
          </p:cNvPicPr>
          <p:nvPr/>
        </p:nvPicPr>
        <p:blipFill rotWithShape="1">
          <a:blip r:embed="rId2">
            <a:extLst>
              <a:ext uri="{28A0092B-C50C-407E-A947-70E740481C1C}">
                <a14:useLocalDpi xmlns:a14="http://schemas.microsoft.com/office/drawing/2010/main" val="0"/>
              </a:ext>
            </a:extLst>
          </a:blip>
          <a:srcRect l="9871" r="8729"/>
          <a:stretch/>
        </p:blipFill>
        <p:spPr>
          <a:xfrm>
            <a:off x="1" y="1757097"/>
            <a:ext cx="13004800" cy="7996503"/>
          </a:xfrm>
          <a:prstGeom prst="rect">
            <a:avLst/>
          </a:prstGeom>
        </p:spPr>
      </p:pic>
    </p:spTree>
    <p:extLst>
      <p:ext uri="{BB962C8B-B14F-4D97-AF65-F5344CB8AC3E}">
        <p14:creationId xmlns:p14="http://schemas.microsoft.com/office/powerpoint/2010/main" val="420077145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3" name="图片 2">
            <a:extLst>
              <a:ext uri="{FF2B5EF4-FFF2-40B4-BE49-F238E27FC236}">
                <a16:creationId xmlns:a16="http://schemas.microsoft.com/office/drawing/2014/main" id="{50A41D3D-1DDE-45F2-863F-5DFD215BC200}"/>
              </a:ext>
            </a:extLst>
          </p:cNvPr>
          <p:cNvPicPr>
            <a:picLocks noChangeAspect="1"/>
          </p:cNvPicPr>
          <p:nvPr/>
        </p:nvPicPr>
        <p:blipFill rotWithShape="1">
          <a:blip r:embed="rId2">
            <a:extLst>
              <a:ext uri="{28A0092B-C50C-407E-A947-70E740481C1C}">
                <a14:useLocalDpi xmlns:a14="http://schemas.microsoft.com/office/drawing/2010/main" val="0"/>
              </a:ext>
            </a:extLst>
          </a:blip>
          <a:srcRect l="10142" r="8052"/>
          <a:stretch/>
        </p:blipFill>
        <p:spPr>
          <a:xfrm>
            <a:off x="0" y="1796749"/>
            <a:ext cx="13004800" cy="7956852"/>
          </a:xfrm>
          <a:prstGeom prst="rect">
            <a:avLst/>
          </a:prstGeom>
        </p:spPr>
      </p:pic>
    </p:spTree>
    <p:extLst>
      <p:ext uri="{BB962C8B-B14F-4D97-AF65-F5344CB8AC3E}">
        <p14:creationId xmlns:p14="http://schemas.microsoft.com/office/powerpoint/2010/main" val="139333540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3" name="图片 2">
            <a:extLst>
              <a:ext uri="{FF2B5EF4-FFF2-40B4-BE49-F238E27FC236}">
                <a16:creationId xmlns:a16="http://schemas.microsoft.com/office/drawing/2014/main" id="{5325FA32-5449-4430-B3AC-4460D40BEC9C}"/>
              </a:ext>
            </a:extLst>
          </p:cNvPr>
          <p:cNvPicPr>
            <a:picLocks noChangeAspect="1"/>
          </p:cNvPicPr>
          <p:nvPr/>
        </p:nvPicPr>
        <p:blipFill rotWithShape="1">
          <a:blip r:embed="rId2">
            <a:extLst>
              <a:ext uri="{28A0092B-C50C-407E-A947-70E740481C1C}">
                <a14:useLocalDpi xmlns:a14="http://schemas.microsoft.com/office/drawing/2010/main" val="0"/>
              </a:ext>
            </a:extLst>
          </a:blip>
          <a:srcRect l="10277" r="8458"/>
          <a:stretch/>
        </p:blipFill>
        <p:spPr>
          <a:xfrm>
            <a:off x="1" y="1743793"/>
            <a:ext cx="13004800" cy="8009808"/>
          </a:xfrm>
          <a:prstGeom prst="rect">
            <a:avLst/>
          </a:prstGeom>
        </p:spPr>
      </p:pic>
    </p:spTree>
    <p:extLst>
      <p:ext uri="{BB962C8B-B14F-4D97-AF65-F5344CB8AC3E}">
        <p14:creationId xmlns:p14="http://schemas.microsoft.com/office/powerpoint/2010/main" val="12855263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3" name="图片 2">
            <a:extLst>
              <a:ext uri="{FF2B5EF4-FFF2-40B4-BE49-F238E27FC236}">
                <a16:creationId xmlns:a16="http://schemas.microsoft.com/office/drawing/2014/main" id="{C5077DA4-8553-453B-AF99-1F44B199AE27}"/>
              </a:ext>
            </a:extLst>
          </p:cNvPr>
          <p:cNvPicPr>
            <a:picLocks noChangeAspect="1"/>
          </p:cNvPicPr>
          <p:nvPr/>
        </p:nvPicPr>
        <p:blipFill rotWithShape="1">
          <a:blip r:embed="rId2">
            <a:extLst>
              <a:ext uri="{28A0092B-C50C-407E-A947-70E740481C1C}">
                <a14:useLocalDpi xmlns:a14="http://schemas.microsoft.com/office/drawing/2010/main" val="0"/>
              </a:ext>
            </a:extLst>
          </a:blip>
          <a:srcRect l="10277" r="8729"/>
          <a:stretch/>
        </p:blipFill>
        <p:spPr>
          <a:xfrm>
            <a:off x="1" y="1717049"/>
            <a:ext cx="13004800" cy="8036552"/>
          </a:xfrm>
          <a:prstGeom prst="rect">
            <a:avLst/>
          </a:prstGeom>
        </p:spPr>
      </p:pic>
    </p:spTree>
    <p:extLst>
      <p:ext uri="{BB962C8B-B14F-4D97-AF65-F5344CB8AC3E}">
        <p14:creationId xmlns:p14="http://schemas.microsoft.com/office/powerpoint/2010/main" val="99935339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3" name="图片 2">
            <a:extLst>
              <a:ext uri="{FF2B5EF4-FFF2-40B4-BE49-F238E27FC236}">
                <a16:creationId xmlns:a16="http://schemas.microsoft.com/office/drawing/2014/main" id="{6BB7790F-A911-40E4-A3CB-6A21957852B8}"/>
              </a:ext>
            </a:extLst>
          </p:cNvPr>
          <p:cNvPicPr>
            <a:picLocks noChangeAspect="1"/>
          </p:cNvPicPr>
          <p:nvPr/>
        </p:nvPicPr>
        <p:blipFill rotWithShape="1">
          <a:blip r:embed="rId2">
            <a:extLst>
              <a:ext uri="{28A0092B-C50C-407E-A947-70E740481C1C}">
                <a14:useLocalDpi xmlns:a14="http://schemas.microsoft.com/office/drawing/2010/main" val="0"/>
              </a:ext>
            </a:extLst>
          </a:blip>
          <a:srcRect l="10141" r="8458"/>
          <a:stretch/>
        </p:blipFill>
        <p:spPr>
          <a:xfrm>
            <a:off x="15408" y="1776046"/>
            <a:ext cx="12973983" cy="7977554"/>
          </a:xfrm>
          <a:prstGeom prst="rect">
            <a:avLst/>
          </a:prstGeom>
        </p:spPr>
      </p:pic>
    </p:spTree>
    <p:extLst>
      <p:ext uri="{BB962C8B-B14F-4D97-AF65-F5344CB8AC3E}">
        <p14:creationId xmlns:p14="http://schemas.microsoft.com/office/powerpoint/2010/main" val="212915551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35" name="Group"/>
          <p:cNvGrpSpPr/>
          <p:nvPr/>
        </p:nvGrpSpPr>
        <p:grpSpPr>
          <a:xfrm>
            <a:off x="698500" y="800099"/>
            <a:ext cx="863600" cy="863601"/>
            <a:chOff x="0" y="0"/>
            <a:chExt cx="863600" cy="863600"/>
          </a:xfrm>
        </p:grpSpPr>
        <p:sp>
          <p:nvSpPr>
            <p:cNvPr id="23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3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3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3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扫描长度短 频率密集 情况</a:t>
            </a:r>
            <a:r>
              <a:rPr lang="en-US" altLang="zh-CN" dirty="0"/>
              <a:t>1</a:t>
            </a:r>
            <a:endParaRPr dirty="0"/>
          </a:p>
        </p:txBody>
      </p:sp>
    </p:spTree>
    <p:extLst>
      <p:ext uri="{BB962C8B-B14F-4D97-AF65-F5344CB8AC3E}">
        <p14:creationId xmlns:p14="http://schemas.microsoft.com/office/powerpoint/2010/main" val="252635811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4" name="图片 3">
            <a:extLst>
              <a:ext uri="{FF2B5EF4-FFF2-40B4-BE49-F238E27FC236}">
                <a16:creationId xmlns:a16="http://schemas.microsoft.com/office/drawing/2014/main" id="{8CBD4B24-268D-48D2-B81C-CAE8D1FDE96D}"/>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7783"/>
          <a:stretch/>
        </p:blipFill>
        <p:spPr>
          <a:xfrm>
            <a:off x="0" y="1861969"/>
            <a:ext cx="13004800" cy="7891631"/>
          </a:xfrm>
          <a:prstGeom prst="rect">
            <a:avLst/>
          </a:prstGeom>
        </p:spPr>
      </p:pic>
    </p:spTree>
    <p:extLst>
      <p:ext uri="{BB962C8B-B14F-4D97-AF65-F5344CB8AC3E}">
        <p14:creationId xmlns:p14="http://schemas.microsoft.com/office/powerpoint/2010/main" val="35247338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194" name="幅值：相同或不同"/>
          <p:cNvSpPr txBox="1"/>
          <p:nvPr/>
        </p:nvSpPr>
        <p:spPr>
          <a:xfrm>
            <a:off x="1272686" y="2643352"/>
            <a:ext cx="2586606"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正弦波叠加</a:t>
            </a:r>
            <a:endParaRPr dirty="0"/>
          </a:p>
        </p:txBody>
      </p:sp>
      <p:grpSp>
        <p:nvGrpSpPr>
          <p:cNvPr id="197" name="Group"/>
          <p:cNvGrpSpPr/>
          <p:nvPr/>
        </p:nvGrpSpPr>
        <p:grpSpPr>
          <a:xfrm>
            <a:off x="698498" y="800100"/>
            <a:ext cx="863604" cy="863602"/>
            <a:chOff x="0" y="0"/>
            <a:chExt cx="863602" cy="863601"/>
          </a:xfrm>
        </p:grpSpPr>
        <p:sp>
          <p:nvSpPr>
            <p:cNvPr id="195"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196"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4" name="图片 3">
            <a:extLst>
              <a:ext uri="{FF2B5EF4-FFF2-40B4-BE49-F238E27FC236}">
                <a16:creationId xmlns:a16="http://schemas.microsoft.com/office/drawing/2014/main" id="{2FCA8278-4BFD-48C6-BB85-F787F0FB7CBF}"/>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7377"/>
          <a:stretch/>
        </p:blipFill>
        <p:spPr>
          <a:xfrm>
            <a:off x="-2406" y="1899139"/>
            <a:ext cx="13007206" cy="7854462"/>
          </a:xfrm>
          <a:prstGeom prst="rect">
            <a:avLst/>
          </a:prstGeom>
        </p:spPr>
      </p:pic>
    </p:spTree>
    <p:extLst>
      <p:ext uri="{BB962C8B-B14F-4D97-AF65-F5344CB8AC3E}">
        <p14:creationId xmlns:p14="http://schemas.microsoft.com/office/powerpoint/2010/main" val="133705934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4" name="图片 3">
            <a:extLst>
              <a:ext uri="{FF2B5EF4-FFF2-40B4-BE49-F238E27FC236}">
                <a16:creationId xmlns:a16="http://schemas.microsoft.com/office/drawing/2014/main" id="{48D43D0B-9BDF-4CDD-BBB3-FC1783CDAF3F}"/>
              </a:ext>
            </a:extLst>
          </p:cNvPr>
          <p:cNvPicPr>
            <a:picLocks noChangeAspect="1"/>
          </p:cNvPicPr>
          <p:nvPr/>
        </p:nvPicPr>
        <p:blipFill rotWithShape="1">
          <a:blip r:embed="rId2">
            <a:extLst>
              <a:ext uri="{28A0092B-C50C-407E-A947-70E740481C1C}">
                <a14:useLocalDpi xmlns:a14="http://schemas.microsoft.com/office/drawing/2010/main" val="0"/>
              </a:ext>
            </a:extLst>
          </a:blip>
          <a:srcRect l="10277" r="7512"/>
          <a:stretch/>
        </p:blipFill>
        <p:spPr>
          <a:xfrm>
            <a:off x="1" y="1836011"/>
            <a:ext cx="13004800" cy="7917590"/>
          </a:xfrm>
          <a:prstGeom prst="rect">
            <a:avLst/>
          </a:prstGeom>
        </p:spPr>
      </p:pic>
    </p:spTree>
    <p:extLst>
      <p:ext uri="{BB962C8B-B14F-4D97-AF65-F5344CB8AC3E}">
        <p14:creationId xmlns:p14="http://schemas.microsoft.com/office/powerpoint/2010/main" val="359104105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4" name="图片 3">
            <a:extLst>
              <a:ext uri="{FF2B5EF4-FFF2-40B4-BE49-F238E27FC236}">
                <a16:creationId xmlns:a16="http://schemas.microsoft.com/office/drawing/2014/main" id="{0A03EE03-23CC-499D-A91D-2BF601AFBD93}"/>
              </a:ext>
            </a:extLst>
          </p:cNvPr>
          <p:cNvPicPr>
            <a:picLocks noChangeAspect="1"/>
          </p:cNvPicPr>
          <p:nvPr/>
        </p:nvPicPr>
        <p:blipFill rotWithShape="1">
          <a:blip r:embed="rId2">
            <a:extLst>
              <a:ext uri="{28A0092B-C50C-407E-A947-70E740481C1C}">
                <a14:useLocalDpi xmlns:a14="http://schemas.microsoft.com/office/drawing/2010/main" val="0"/>
              </a:ext>
            </a:extLst>
          </a:blip>
          <a:srcRect l="9871" r="7647"/>
          <a:stretch/>
        </p:blipFill>
        <p:spPr>
          <a:xfrm>
            <a:off x="0" y="1861969"/>
            <a:ext cx="13004800" cy="7891631"/>
          </a:xfrm>
          <a:prstGeom prst="rect">
            <a:avLst/>
          </a:prstGeom>
        </p:spPr>
      </p:pic>
    </p:spTree>
    <p:extLst>
      <p:ext uri="{BB962C8B-B14F-4D97-AF65-F5344CB8AC3E}">
        <p14:creationId xmlns:p14="http://schemas.microsoft.com/office/powerpoint/2010/main" val="234528734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4" name="图片 3">
            <a:extLst>
              <a:ext uri="{FF2B5EF4-FFF2-40B4-BE49-F238E27FC236}">
                <a16:creationId xmlns:a16="http://schemas.microsoft.com/office/drawing/2014/main" id="{C72A8A10-55EF-459E-AD1D-B4982290FE4E}"/>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8053"/>
          <a:stretch/>
        </p:blipFill>
        <p:spPr>
          <a:xfrm>
            <a:off x="-11841" y="1828801"/>
            <a:ext cx="13016641" cy="7924800"/>
          </a:xfrm>
          <a:prstGeom prst="rect">
            <a:avLst/>
          </a:prstGeom>
        </p:spPr>
      </p:pic>
    </p:spTree>
    <p:extLst>
      <p:ext uri="{BB962C8B-B14F-4D97-AF65-F5344CB8AC3E}">
        <p14:creationId xmlns:p14="http://schemas.microsoft.com/office/powerpoint/2010/main" val="18284399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4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扫描长度短 频率密集 情况</a:t>
            </a:r>
            <a:r>
              <a:rPr lang="en-US" altLang="zh-CN" dirty="0"/>
              <a:t>1</a:t>
            </a:r>
            <a:endParaRPr lang="zh-CN" altLang="en-US" dirty="0"/>
          </a:p>
        </p:txBody>
      </p:sp>
      <p:sp>
        <p:nvSpPr>
          <p:cNvPr id="248" name="幅值：相同或不同"/>
          <p:cNvSpPr txBox="1"/>
          <p:nvPr/>
        </p:nvSpPr>
        <p:spPr>
          <a:xfrm>
            <a:off x="1272686" y="4448526"/>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扫描长度长 频率密集 情况</a:t>
            </a:r>
            <a:r>
              <a:rPr lang="en-US" altLang="zh-CN" dirty="0"/>
              <a:t>2</a:t>
            </a:r>
            <a:endParaRPr dirty="0"/>
          </a:p>
        </p:txBody>
      </p:sp>
    </p:spTree>
    <p:extLst>
      <p:ext uri="{BB962C8B-B14F-4D97-AF65-F5344CB8AC3E}">
        <p14:creationId xmlns:p14="http://schemas.microsoft.com/office/powerpoint/2010/main" val="6160955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3" name="图片 2">
            <a:extLst>
              <a:ext uri="{FF2B5EF4-FFF2-40B4-BE49-F238E27FC236}">
                <a16:creationId xmlns:a16="http://schemas.microsoft.com/office/drawing/2014/main" id="{90A3FFDF-8809-443C-B913-C0C39C5E7848}"/>
              </a:ext>
            </a:extLst>
          </p:cNvPr>
          <p:cNvPicPr>
            <a:picLocks noChangeAspect="1"/>
          </p:cNvPicPr>
          <p:nvPr/>
        </p:nvPicPr>
        <p:blipFill rotWithShape="1">
          <a:blip r:embed="rId2">
            <a:extLst>
              <a:ext uri="{28A0092B-C50C-407E-A947-70E740481C1C}">
                <a14:useLocalDpi xmlns:a14="http://schemas.microsoft.com/office/drawing/2010/main" val="0"/>
              </a:ext>
            </a:extLst>
          </a:blip>
          <a:srcRect l="10006" r="7242"/>
          <a:stretch/>
        </p:blipFill>
        <p:spPr>
          <a:xfrm>
            <a:off x="0" y="1887759"/>
            <a:ext cx="13004800" cy="7865842"/>
          </a:xfrm>
          <a:prstGeom prst="rect">
            <a:avLst/>
          </a:prstGeom>
        </p:spPr>
      </p:pic>
    </p:spTree>
    <p:extLst>
      <p:ext uri="{BB962C8B-B14F-4D97-AF65-F5344CB8AC3E}">
        <p14:creationId xmlns:p14="http://schemas.microsoft.com/office/powerpoint/2010/main" val="259154589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3" name="图片 2">
            <a:extLst>
              <a:ext uri="{FF2B5EF4-FFF2-40B4-BE49-F238E27FC236}">
                <a16:creationId xmlns:a16="http://schemas.microsoft.com/office/drawing/2014/main" id="{A21FDFDD-06A4-4705-BA27-DDD49517A763}"/>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7647"/>
          <a:stretch/>
        </p:blipFill>
        <p:spPr>
          <a:xfrm>
            <a:off x="0" y="1874885"/>
            <a:ext cx="13004800" cy="7878715"/>
          </a:xfrm>
          <a:prstGeom prst="rect">
            <a:avLst/>
          </a:prstGeom>
        </p:spPr>
      </p:pic>
    </p:spTree>
    <p:extLst>
      <p:ext uri="{BB962C8B-B14F-4D97-AF65-F5344CB8AC3E}">
        <p14:creationId xmlns:p14="http://schemas.microsoft.com/office/powerpoint/2010/main" val="67085313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3" name="图片 2">
            <a:extLst>
              <a:ext uri="{FF2B5EF4-FFF2-40B4-BE49-F238E27FC236}">
                <a16:creationId xmlns:a16="http://schemas.microsoft.com/office/drawing/2014/main" id="{D3CB00CF-0D93-46F3-A29A-90C813740BA7}"/>
              </a:ext>
            </a:extLst>
          </p:cNvPr>
          <p:cNvPicPr>
            <a:picLocks noChangeAspect="1"/>
          </p:cNvPicPr>
          <p:nvPr/>
        </p:nvPicPr>
        <p:blipFill rotWithShape="1">
          <a:blip r:embed="rId2">
            <a:extLst>
              <a:ext uri="{28A0092B-C50C-407E-A947-70E740481C1C}">
                <a14:useLocalDpi xmlns:a14="http://schemas.microsoft.com/office/drawing/2010/main" val="0"/>
              </a:ext>
            </a:extLst>
          </a:blip>
          <a:srcRect l="9600" r="7512"/>
          <a:stretch/>
        </p:blipFill>
        <p:spPr>
          <a:xfrm>
            <a:off x="-2403" y="1899139"/>
            <a:ext cx="13007204" cy="7854462"/>
          </a:xfrm>
          <a:prstGeom prst="rect">
            <a:avLst/>
          </a:prstGeom>
        </p:spPr>
      </p:pic>
    </p:spTree>
    <p:extLst>
      <p:ext uri="{BB962C8B-B14F-4D97-AF65-F5344CB8AC3E}">
        <p14:creationId xmlns:p14="http://schemas.microsoft.com/office/powerpoint/2010/main" val="144341416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3" name="图片 2">
            <a:extLst>
              <a:ext uri="{FF2B5EF4-FFF2-40B4-BE49-F238E27FC236}">
                <a16:creationId xmlns:a16="http://schemas.microsoft.com/office/drawing/2014/main" id="{12399CCC-5980-4120-B339-C5EDD868DD29}"/>
              </a:ext>
            </a:extLst>
          </p:cNvPr>
          <p:cNvPicPr>
            <a:picLocks noChangeAspect="1"/>
          </p:cNvPicPr>
          <p:nvPr/>
        </p:nvPicPr>
        <p:blipFill rotWithShape="1">
          <a:blip r:embed="rId2">
            <a:extLst>
              <a:ext uri="{28A0092B-C50C-407E-A947-70E740481C1C}">
                <a14:useLocalDpi xmlns:a14="http://schemas.microsoft.com/office/drawing/2010/main" val="0"/>
              </a:ext>
            </a:extLst>
          </a:blip>
          <a:srcRect l="9871" r="7647"/>
          <a:stretch/>
        </p:blipFill>
        <p:spPr>
          <a:xfrm>
            <a:off x="1" y="1861969"/>
            <a:ext cx="13004800" cy="7891632"/>
          </a:xfrm>
          <a:prstGeom prst="rect">
            <a:avLst/>
          </a:prstGeom>
        </p:spPr>
      </p:pic>
    </p:spTree>
    <p:extLst>
      <p:ext uri="{BB962C8B-B14F-4D97-AF65-F5344CB8AC3E}">
        <p14:creationId xmlns:p14="http://schemas.microsoft.com/office/powerpoint/2010/main" val="191798134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6" name="图片 5">
            <a:extLst>
              <a:ext uri="{FF2B5EF4-FFF2-40B4-BE49-F238E27FC236}">
                <a16:creationId xmlns:a16="http://schemas.microsoft.com/office/drawing/2014/main" id="{669AEE39-F916-49FE-A136-4D6B1CBA6BF9}"/>
              </a:ext>
            </a:extLst>
          </p:cNvPr>
          <p:cNvPicPr>
            <a:picLocks noChangeAspect="1"/>
          </p:cNvPicPr>
          <p:nvPr/>
        </p:nvPicPr>
        <p:blipFill rotWithShape="1">
          <a:blip r:embed="rId2">
            <a:extLst>
              <a:ext uri="{28A0092B-C50C-407E-A947-70E740481C1C}">
                <a14:useLocalDpi xmlns:a14="http://schemas.microsoft.com/office/drawing/2010/main" val="0"/>
              </a:ext>
            </a:extLst>
          </a:blip>
          <a:srcRect l="9465" r="7783"/>
          <a:stretch/>
        </p:blipFill>
        <p:spPr>
          <a:xfrm>
            <a:off x="1" y="1887759"/>
            <a:ext cx="13004800" cy="7865841"/>
          </a:xfrm>
          <a:prstGeom prst="rect">
            <a:avLst/>
          </a:prstGeom>
        </p:spPr>
      </p:pic>
    </p:spTree>
    <p:extLst>
      <p:ext uri="{BB962C8B-B14F-4D97-AF65-F5344CB8AC3E}">
        <p14:creationId xmlns:p14="http://schemas.microsoft.com/office/powerpoint/2010/main" val="18524146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实验结果"/>
          <p:cNvSpPr txBox="1"/>
          <p:nvPr/>
        </p:nvSpPr>
        <p:spPr>
          <a:xfrm>
            <a:off x="1692217" y="863599"/>
            <a:ext cx="2400301"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t>噪声初始化</a:t>
            </a:r>
          </a:p>
        </p:txBody>
      </p:sp>
      <p:sp>
        <p:nvSpPr>
          <p:cNvPr id="203" name="幅值：相同或不同"/>
          <p:cNvSpPr txBox="1"/>
          <p:nvPr/>
        </p:nvSpPr>
        <p:spPr>
          <a:xfrm>
            <a:off x="1272686" y="2643352"/>
            <a:ext cx="2586606"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solidFill>
                  <a:srgbClr val="6C6C6C"/>
                </a:solidFill>
              </a:defRPr>
            </a:pPr>
            <a:r>
              <a:rPr dirty="0"/>
              <a:t>正</a:t>
            </a:r>
            <a:r>
              <a:rPr lang="zh-CN" altLang="en-US" dirty="0"/>
              <a:t>弦波叠加</a:t>
            </a:r>
            <a:endParaRPr dirty="0"/>
          </a:p>
        </p:txBody>
      </p:sp>
      <p:grpSp>
        <p:nvGrpSpPr>
          <p:cNvPr id="206" name="Group"/>
          <p:cNvGrpSpPr/>
          <p:nvPr/>
        </p:nvGrpSpPr>
        <p:grpSpPr>
          <a:xfrm>
            <a:off x="698498" y="800100"/>
            <a:ext cx="863604" cy="863602"/>
            <a:chOff x="0" y="0"/>
            <a:chExt cx="863602" cy="863601"/>
          </a:xfrm>
        </p:grpSpPr>
        <p:sp>
          <p:nvSpPr>
            <p:cNvPr id="204" name="Circle"/>
            <p:cNvSpPr/>
            <p:nvPr/>
          </p:nvSpPr>
          <p:spPr>
            <a:xfrm>
              <a:off x="-1" y="0"/>
              <a:ext cx="863604" cy="863602"/>
            </a:xfrm>
            <a:prstGeom prst="ellipse">
              <a:avLst/>
            </a:prstGeom>
            <a:solidFill>
              <a:srgbClr val="FE9301"/>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05" name="03"/>
            <p:cNvSpPr txBox="1"/>
            <p:nvPr/>
          </p:nvSpPr>
          <p:spPr>
            <a:xfrm>
              <a:off x="126471" y="201270"/>
              <a:ext cx="610659"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02</a:t>
              </a:r>
            </a:p>
          </p:txBody>
        </p:sp>
      </p:grpSp>
      <p:sp>
        <p:nvSpPr>
          <p:cNvPr id="207" name="幅值：相同或不同"/>
          <p:cNvSpPr txBox="1"/>
          <p:nvPr/>
        </p:nvSpPr>
        <p:spPr>
          <a:xfrm>
            <a:off x="1272686" y="4255048"/>
            <a:ext cx="2150589" cy="625812"/>
          </a:xfrm>
          <a:prstGeom prst="rect">
            <a:avLst/>
          </a:prstGeom>
          <a:ln w="12700">
            <a:miter lim="400000"/>
          </a:ln>
          <a:extLst>
            <a:ext uri="{C572A759-6A51-4108-AA02-DFA0A04FC94B}">
              <ma14:wrappingTextBoxFlag xmlns:mc="http://schemas.openxmlformats.org/markup-compatibility/2006" xmlns:a14="http://schemas.microsoft.com/office/drawing/2010/main" xmlns="" xmlns:m="http://schemas.openxmlformats.org/officeDocument/2006/math" xmlns:ma14="http://schemas.microsoft.com/office/mac/drawingml/2011/main" val="1"/>
            </a:ext>
          </a:extLst>
        </p:spPr>
        <p:txBody>
          <a:bodyPr wrap="none" lIns="50800" tIns="50800" rIns="50800" bIns="50800" anchor="ctr">
            <a:spAutoFit/>
          </a:bodyPr>
          <a:lstStyle/>
          <a:p>
            <a:pPr marL="300789" indent="-300789" algn="l">
              <a:buSzPct val="100000"/>
              <a:buChar char="•"/>
              <a:defRPr sz="3400"/>
            </a:pPr>
            <a:r>
              <a:rPr lang="zh-CN" altLang="en-US" dirty="0"/>
              <a:t>噪声积累</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正弦波叠加实验结果 </a:t>
            </a:r>
            <a:r>
              <a:rPr lang="en-US" altLang="zh-CN" dirty="0"/>
              <a:t>- 632.8nm</a:t>
            </a:r>
          </a:p>
        </p:txBody>
      </p:sp>
      <p:grpSp>
        <p:nvGrpSpPr>
          <p:cNvPr id="245" name="Group"/>
          <p:cNvGrpSpPr/>
          <p:nvPr/>
        </p:nvGrpSpPr>
        <p:grpSpPr>
          <a:xfrm>
            <a:off x="698500" y="800099"/>
            <a:ext cx="863600" cy="863601"/>
            <a:chOff x="0" y="0"/>
            <a:chExt cx="863600" cy="863600"/>
          </a:xfrm>
        </p:grpSpPr>
        <p:sp>
          <p:nvSpPr>
            <p:cNvPr id="243"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44"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46"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频率分散</a:t>
            </a:r>
          </a:p>
        </p:txBody>
      </p:sp>
      <p:sp>
        <p:nvSpPr>
          <p:cNvPr id="247" name="幅值：相同或不同"/>
          <p:cNvSpPr txBox="1"/>
          <p:nvPr/>
        </p:nvSpPr>
        <p:spPr>
          <a:xfrm>
            <a:off x="1272686" y="3545939"/>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lang="zh-CN" altLang="en-US" dirty="0"/>
              <a:t>扫描长度短 频率密集 情况</a:t>
            </a:r>
            <a:r>
              <a:rPr lang="en-US" altLang="zh-CN" dirty="0"/>
              <a:t>1</a:t>
            </a:r>
            <a:endParaRPr lang="zh-CN" altLang="en-US" dirty="0"/>
          </a:p>
        </p:txBody>
      </p:sp>
      <p:sp>
        <p:nvSpPr>
          <p:cNvPr id="248" name="幅值：相同或不同"/>
          <p:cNvSpPr txBox="1"/>
          <p:nvPr/>
        </p:nvSpPr>
        <p:spPr>
          <a:xfrm>
            <a:off x="1272686" y="4448526"/>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solidFill>
                  <a:srgbClr val="6C6C6C"/>
                </a:solidFill>
              </a:rPr>
              <a:t>扫描长度长 频率密集 情况</a:t>
            </a:r>
            <a:r>
              <a:rPr lang="en-US" altLang="zh-CN" dirty="0">
                <a:solidFill>
                  <a:srgbClr val="6C6C6C"/>
                </a:solidFill>
              </a:rPr>
              <a:t>2</a:t>
            </a:r>
            <a:endParaRPr lang="zh-CN" altLang="en-US" dirty="0">
              <a:solidFill>
                <a:srgbClr val="6C6C6C"/>
              </a:solidFill>
            </a:endParaRPr>
          </a:p>
        </p:txBody>
      </p:sp>
      <p:sp>
        <p:nvSpPr>
          <p:cNvPr id="9" name="幅值：相同或不同">
            <a:extLst>
              <a:ext uri="{FF2B5EF4-FFF2-40B4-BE49-F238E27FC236}">
                <a16:creationId xmlns:a16="http://schemas.microsoft.com/office/drawing/2014/main" id="{038F1119-2000-477A-88A9-B0FE58FE8D1E}"/>
              </a:ext>
            </a:extLst>
          </p:cNvPr>
          <p:cNvSpPr txBox="1"/>
          <p:nvPr/>
        </p:nvSpPr>
        <p:spPr>
          <a:xfrm>
            <a:off x="1255954" y="5511627"/>
            <a:ext cx="5688417"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扫描长度长 频率密集 情况</a:t>
            </a:r>
            <a:r>
              <a:rPr lang="en-US" altLang="zh-CN" dirty="0"/>
              <a:t>3</a:t>
            </a:r>
            <a:endParaRPr dirty="0"/>
          </a:p>
        </p:txBody>
      </p:sp>
    </p:spTree>
    <p:extLst>
      <p:ext uri="{BB962C8B-B14F-4D97-AF65-F5344CB8AC3E}">
        <p14:creationId xmlns:p14="http://schemas.microsoft.com/office/powerpoint/2010/main" val="331518541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4" name="图片 3">
            <a:extLst>
              <a:ext uri="{FF2B5EF4-FFF2-40B4-BE49-F238E27FC236}">
                <a16:creationId xmlns:a16="http://schemas.microsoft.com/office/drawing/2014/main" id="{0E5911FC-FBE7-4929-85EE-EC406B9057F2}"/>
              </a:ext>
            </a:extLst>
          </p:cNvPr>
          <p:cNvPicPr>
            <a:picLocks noChangeAspect="1"/>
          </p:cNvPicPr>
          <p:nvPr/>
        </p:nvPicPr>
        <p:blipFill rotWithShape="1">
          <a:blip r:embed="rId2">
            <a:extLst>
              <a:ext uri="{28A0092B-C50C-407E-A947-70E740481C1C}">
                <a14:useLocalDpi xmlns:a14="http://schemas.microsoft.com/office/drawing/2010/main" val="0"/>
              </a:ext>
            </a:extLst>
          </a:blip>
          <a:srcRect l="9465" r="7647"/>
          <a:stretch/>
        </p:blipFill>
        <p:spPr>
          <a:xfrm>
            <a:off x="1" y="1900591"/>
            <a:ext cx="13004800" cy="7853010"/>
          </a:xfrm>
          <a:prstGeom prst="rect">
            <a:avLst/>
          </a:prstGeom>
        </p:spPr>
      </p:pic>
    </p:spTree>
    <p:extLst>
      <p:ext uri="{BB962C8B-B14F-4D97-AF65-F5344CB8AC3E}">
        <p14:creationId xmlns:p14="http://schemas.microsoft.com/office/powerpoint/2010/main" val="302493584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2</a:t>
            </a:r>
            <a:r>
              <a:rPr lang="zh-CN" altLang="en-US" dirty="0"/>
              <a:t>种波叠加</a:t>
            </a:r>
          </a:p>
        </p:txBody>
      </p:sp>
      <p:pic>
        <p:nvPicPr>
          <p:cNvPr id="4" name="图片 3">
            <a:extLst>
              <a:ext uri="{FF2B5EF4-FFF2-40B4-BE49-F238E27FC236}">
                <a16:creationId xmlns:a16="http://schemas.microsoft.com/office/drawing/2014/main" id="{FF5983A7-36B1-46AE-86B1-1B569E9F32A9}"/>
              </a:ext>
            </a:extLst>
          </p:cNvPr>
          <p:cNvPicPr>
            <a:picLocks noChangeAspect="1"/>
          </p:cNvPicPr>
          <p:nvPr/>
        </p:nvPicPr>
        <p:blipFill rotWithShape="1">
          <a:blip r:embed="rId2">
            <a:extLst>
              <a:ext uri="{28A0092B-C50C-407E-A947-70E740481C1C}">
                <a14:useLocalDpi xmlns:a14="http://schemas.microsoft.com/office/drawing/2010/main" val="0"/>
              </a:ext>
            </a:extLst>
          </a:blip>
          <a:srcRect l="9060" r="7377"/>
          <a:stretch/>
        </p:blipFill>
        <p:spPr>
          <a:xfrm>
            <a:off x="1" y="1964127"/>
            <a:ext cx="13004800" cy="7789474"/>
          </a:xfrm>
          <a:prstGeom prst="rect">
            <a:avLst/>
          </a:prstGeom>
        </p:spPr>
      </p:pic>
    </p:spTree>
    <p:extLst>
      <p:ext uri="{BB962C8B-B14F-4D97-AF65-F5344CB8AC3E}">
        <p14:creationId xmlns:p14="http://schemas.microsoft.com/office/powerpoint/2010/main" val="297160681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3</a:t>
            </a:r>
            <a:r>
              <a:rPr lang="zh-CN" altLang="en-US" dirty="0"/>
              <a:t>种波叠加</a:t>
            </a:r>
          </a:p>
        </p:txBody>
      </p:sp>
      <p:pic>
        <p:nvPicPr>
          <p:cNvPr id="4" name="图片 3">
            <a:extLst>
              <a:ext uri="{FF2B5EF4-FFF2-40B4-BE49-F238E27FC236}">
                <a16:creationId xmlns:a16="http://schemas.microsoft.com/office/drawing/2014/main" id="{0EF6BA9F-86D0-48DF-A443-6C3E8D79D631}"/>
              </a:ext>
            </a:extLst>
          </p:cNvPr>
          <p:cNvPicPr>
            <a:picLocks noChangeAspect="1"/>
          </p:cNvPicPr>
          <p:nvPr/>
        </p:nvPicPr>
        <p:blipFill rotWithShape="1">
          <a:blip r:embed="rId2">
            <a:extLst>
              <a:ext uri="{28A0092B-C50C-407E-A947-70E740481C1C}">
                <a14:useLocalDpi xmlns:a14="http://schemas.microsoft.com/office/drawing/2010/main" val="0"/>
              </a:ext>
            </a:extLst>
          </a:blip>
          <a:srcRect l="9252" r="7184"/>
          <a:stretch/>
        </p:blipFill>
        <p:spPr>
          <a:xfrm>
            <a:off x="0" y="1964127"/>
            <a:ext cx="13004800" cy="7789474"/>
          </a:xfrm>
          <a:prstGeom prst="rect">
            <a:avLst/>
          </a:prstGeom>
        </p:spPr>
      </p:pic>
    </p:spTree>
    <p:extLst>
      <p:ext uri="{BB962C8B-B14F-4D97-AF65-F5344CB8AC3E}">
        <p14:creationId xmlns:p14="http://schemas.microsoft.com/office/powerpoint/2010/main" val="329270816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4</a:t>
            </a:r>
            <a:r>
              <a:rPr lang="zh-CN" altLang="en-US" dirty="0"/>
              <a:t>种波叠加</a:t>
            </a:r>
          </a:p>
        </p:txBody>
      </p:sp>
      <p:pic>
        <p:nvPicPr>
          <p:cNvPr id="4" name="图片 3">
            <a:extLst>
              <a:ext uri="{FF2B5EF4-FFF2-40B4-BE49-F238E27FC236}">
                <a16:creationId xmlns:a16="http://schemas.microsoft.com/office/drawing/2014/main" id="{D1DD8E87-49CE-4AC6-AEC5-542B5EA96132}"/>
              </a:ext>
            </a:extLst>
          </p:cNvPr>
          <p:cNvPicPr>
            <a:picLocks noChangeAspect="1"/>
          </p:cNvPicPr>
          <p:nvPr/>
        </p:nvPicPr>
        <p:blipFill rotWithShape="1">
          <a:blip r:embed="rId2">
            <a:extLst>
              <a:ext uri="{28A0092B-C50C-407E-A947-70E740481C1C}">
                <a14:useLocalDpi xmlns:a14="http://schemas.microsoft.com/office/drawing/2010/main" val="0"/>
              </a:ext>
            </a:extLst>
          </a:blip>
          <a:srcRect l="9601" r="6836"/>
          <a:stretch/>
        </p:blipFill>
        <p:spPr>
          <a:xfrm>
            <a:off x="-20424" y="1951893"/>
            <a:ext cx="13025224" cy="7801708"/>
          </a:xfrm>
          <a:prstGeom prst="rect">
            <a:avLst/>
          </a:prstGeom>
        </p:spPr>
      </p:pic>
    </p:spTree>
    <p:extLst>
      <p:ext uri="{BB962C8B-B14F-4D97-AF65-F5344CB8AC3E}">
        <p14:creationId xmlns:p14="http://schemas.microsoft.com/office/powerpoint/2010/main" val="276801981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5</a:t>
            </a:r>
            <a:r>
              <a:rPr lang="zh-CN" altLang="en-US" dirty="0"/>
              <a:t>种波叠加</a:t>
            </a:r>
          </a:p>
        </p:txBody>
      </p:sp>
      <p:pic>
        <p:nvPicPr>
          <p:cNvPr id="4" name="图片 3">
            <a:extLst>
              <a:ext uri="{FF2B5EF4-FFF2-40B4-BE49-F238E27FC236}">
                <a16:creationId xmlns:a16="http://schemas.microsoft.com/office/drawing/2014/main" id="{292EA1F7-4671-463F-B406-1F573C1FEDB6}"/>
              </a:ext>
            </a:extLst>
          </p:cNvPr>
          <p:cNvPicPr>
            <a:picLocks noChangeAspect="1"/>
          </p:cNvPicPr>
          <p:nvPr/>
        </p:nvPicPr>
        <p:blipFill rotWithShape="1">
          <a:blip r:embed="rId2">
            <a:extLst>
              <a:ext uri="{28A0092B-C50C-407E-A947-70E740481C1C}">
                <a14:useLocalDpi xmlns:a14="http://schemas.microsoft.com/office/drawing/2010/main" val="0"/>
              </a:ext>
            </a:extLst>
          </a:blip>
          <a:srcRect l="9329" r="7107"/>
          <a:stretch/>
        </p:blipFill>
        <p:spPr>
          <a:xfrm>
            <a:off x="8933" y="1969477"/>
            <a:ext cx="12995867" cy="7784123"/>
          </a:xfrm>
          <a:prstGeom prst="rect">
            <a:avLst/>
          </a:prstGeom>
        </p:spPr>
      </p:pic>
    </p:spTree>
    <p:extLst>
      <p:ext uri="{BB962C8B-B14F-4D97-AF65-F5344CB8AC3E}">
        <p14:creationId xmlns:p14="http://schemas.microsoft.com/office/powerpoint/2010/main" val="377257405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894656"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所有噪声叠加结果</a:t>
            </a:r>
          </a:p>
        </p:txBody>
      </p:sp>
      <p:pic>
        <p:nvPicPr>
          <p:cNvPr id="4" name="图片 3">
            <a:extLst>
              <a:ext uri="{FF2B5EF4-FFF2-40B4-BE49-F238E27FC236}">
                <a16:creationId xmlns:a16="http://schemas.microsoft.com/office/drawing/2014/main" id="{1B480588-9B31-4096-88BF-E3F4DE1A7A15}"/>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7647"/>
          <a:stretch/>
        </p:blipFill>
        <p:spPr>
          <a:xfrm>
            <a:off x="11009" y="1881555"/>
            <a:ext cx="12993791" cy="7872046"/>
          </a:xfrm>
          <a:prstGeom prst="rect">
            <a:avLst/>
          </a:prstGeom>
        </p:spPr>
      </p:pic>
    </p:spTree>
    <p:extLst>
      <p:ext uri="{BB962C8B-B14F-4D97-AF65-F5344CB8AC3E}">
        <p14:creationId xmlns:p14="http://schemas.microsoft.com/office/powerpoint/2010/main" val="16318744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实验结果"/>
          <p:cNvSpPr txBox="1"/>
          <p:nvPr/>
        </p:nvSpPr>
        <p:spPr>
          <a:xfrm>
            <a:off x="1692217" y="876866"/>
            <a:ext cx="5668218"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- 532nm</a:t>
            </a:r>
          </a:p>
        </p:txBody>
      </p:sp>
      <p:grpSp>
        <p:nvGrpSpPr>
          <p:cNvPr id="262" name="Group"/>
          <p:cNvGrpSpPr/>
          <p:nvPr/>
        </p:nvGrpSpPr>
        <p:grpSpPr>
          <a:xfrm>
            <a:off x="698500" y="800099"/>
            <a:ext cx="863600" cy="863601"/>
            <a:chOff x="0" y="0"/>
            <a:chExt cx="863600" cy="863600"/>
          </a:xfrm>
        </p:grpSpPr>
        <p:sp>
          <p:nvSpPr>
            <p:cNvPr id="260"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61"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63"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正弦噪声</a:t>
            </a:r>
            <a:r>
              <a:rPr lang="zh-CN" altLang="en-US" dirty="0"/>
              <a:t>累积</a:t>
            </a:r>
            <a:endParaRPr dirty="0"/>
          </a:p>
        </p:txBody>
      </p:sp>
    </p:spTree>
    <p:extLst>
      <p:ext uri="{BB962C8B-B14F-4D97-AF65-F5344CB8AC3E}">
        <p14:creationId xmlns:p14="http://schemas.microsoft.com/office/powerpoint/2010/main" val="313170644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正弦噪声累积</a:t>
            </a:r>
          </a:p>
        </p:txBody>
      </p:sp>
      <p:pic>
        <p:nvPicPr>
          <p:cNvPr id="3" name="图片 2">
            <a:extLst>
              <a:ext uri="{FF2B5EF4-FFF2-40B4-BE49-F238E27FC236}">
                <a16:creationId xmlns:a16="http://schemas.microsoft.com/office/drawing/2014/main" id="{BC92D7CD-53A1-4ADD-AA30-8C956CBFA25F}"/>
              </a:ext>
            </a:extLst>
          </p:cNvPr>
          <p:cNvPicPr>
            <a:picLocks noChangeAspect="1"/>
          </p:cNvPicPr>
          <p:nvPr/>
        </p:nvPicPr>
        <p:blipFill rotWithShape="1">
          <a:blip r:embed="rId2">
            <a:extLst>
              <a:ext uri="{28A0092B-C50C-407E-A947-70E740481C1C}">
                <a14:useLocalDpi xmlns:a14="http://schemas.microsoft.com/office/drawing/2010/main" val="0"/>
              </a:ext>
            </a:extLst>
          </a:blip>
          <a:srcRect l="9736" r="7647"/>
          <a:stretch/>
        </p:blipFill>
        <p:spPr>
          <a:xfrm>
            <a:off x="0" y="1874885"/>
            <a:ext cx="13004800" cy="7878715"/>
          </a:xfrm>
          <a:prstGeom prst="rect">
            <a:avLst/>
          </a:prstGeom>
        </p:spPr>
      </p:pic>
    </p:spTree>
    <p:extLst>
      <p:ext uri="{BB962C8B-B14F-4D97-AF65-F5344CB8AC3E}">
        <p14:creationId xmlns:p14="http://schemas.microsoft.com/office/powerpoint/2010/main" val="142211792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实验结果"/>
          <p:cNvSpPr txBox="1"/>
          <p:nvPr/>
        </p:nvSpPr>
        <p:spPr>
          <a:xfrm>
            <a:off x="1692217" y="876866"/>
            <a:ext cx="5668218"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- 532nm</a:t>
            </a:r>
          </a:p>
        </p:txBody>
      </p:sp>
      <p:grpSp>
        <p:nvGrpSpPr>
          <p:cNvPr id="271" name="Group"/>
          <p:cNvGrpSpPr/>
          <p:nvPr/>
        </p:nvGrpSpPr>
        <p:grpSpPr>
          <a:xfrm>
            <a:off x="698500" y="800099"/>
            <a:ext cx="863600" cy="863601"/>
            <a:chOff x="0" y="0"/>
            <a:chExt cx="863600" cy="863600"/>
          </a:xfrm>
        </p:grpSpPr>
        <p:sp>
          <p:nvSpPr>
            <p:cNvPr id="26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7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72"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正弦噪声</a:t>
            </a:r>
            <a:r>
              <a:rPr lang="zh-CN" altLang="en-US" dirty="0"/>
              <a:t>累积</a:t>
            </a:r>
            <a:endParaRPr dirty="0"/>
          </a:p>
        </p:txBody>
      </p:sp>
      <p:sp>
        <p:nvSpPr>
          <p:cNvPr id="273" name="幅值：相同或不同"/>
          <p:cNvSpPr txBox="1"/>
          <p:nvPr/>
        </p:nvSpPr>
        <p:spPr>
          <a:xfrm>
            <a:off x="1272686" y="3545939"/>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随机噪声</a:t>
            </a:r>
            <a:r>
              <a:rPr lang="zh-CN" altLang="en-US" dirty="0"/>
              <a:t>累积</a:t>
            </a:r>
            <a:endParaRPr dirty="0"/>
          </a:p>
        </p:txBody>
      </p:sp>
    </p:spTree>
    <p:extLst>
      <p:ext uri="{BB962C8B-B14F-4D97-AF65-F5344CB8AC3E}">
        <p14:creationId xmlns:p14="http://schemas.microsoft.com/office/powerpoint/2010/main" val="21947570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实验结果"/>
          <p:cNvSpPr txBox="1"/>
          <p:nvPr/>
        </p:nvSpPr>
        <p:spPr>
          <a:xfrm>
            <a:off x="1692217" y="876866"/>
            <a:ext cx="6514604"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正弦波叠加</a:t>
            </a:r>
            <a:r>
              <a:rPr dirty="0" err="1"/>
              <a:t>实验结果</a:t>
            </a:r>
            <a:r>
              <a:rPr dirty="0"/>
              <a:t> - 632.8nm</a:t>
            </a:r>
          </a:p>
        </p:txBody>
      </p:sp>
      <p:grpSp>
        <p:nvGrpSpPr>
          <p:cNvPr id="226" name="Group"/>
          <p:cNvGrpSpPr/>
          <p:nvPr/>
        </p:nvGrpSpPr>
        <p:grpSpPr>
          <a:xfrm>
            <a:off x="698500" y="800099"/>
            <a:ext cx="863600" cy="863601"/>
            <a:chOff x="0" y="0"/>
            <a:chExt cx="863600" cy="863600"/>
          </a:xfrm>
        </p:grpSpPr>
        <p:sp>
          <p:nvSpPr>
            <p:cNvPr id="224"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25"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27" name="幅值：相同或不同"/>
          <p:cNvSpPr txBox="1"/>
          <p:nvPr/>
        </p:nvSpPr>
        <p:spPr>
          <a:xfrm>
            <a:off x="1272686" y="2643352"/>
            <a:ext cx="2150589"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频率分散</a:t>
            </a:r>
            <a:endParaRPr dirty="0"/>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3" name="图片 2">
            <a:extLst>
              <a:ext uri="{FF2B5EF4-FFF2-40B4-BE49-F238E27FC236}">
                <a16:creationId xmlns:a16="http://schemas.microsoft.com/office/drawing/2014/main" id="{6FB2469F-D6A4-44CE-88D5-CE5463EF1923}"/>
              </a:ext>
            </a:extLst>
          </p:cNvPr>
          <p:cNvPicPr>
            <a:picLocks noChangeAspect="1"/>
          </p:cNvPicPr>
          <p:nvPr/>
        </p:nvPicPr>
        <p:blipFill rotWithShape="1">
          <a:blip r:embed="rId2">
            <a:extLst>
              <a:ext uri="{28A0092B-C50C-407E-A947-70E740481C1C}">
                <a14:useLocalDpi xmlns:a14="http://schemas.microsoft.com/office/drawing/2010/main" val="0"/>
              </a:ext>
            </a:extLst>
          </a:blip>
          <a:srcRect l="8113" r="7646"/>
          <a:stretch/>
        </p:blipFill>
        <p:spPr>
          <a:xfrm>
            <a:off x="0" y="2026643"/>
            <a:ext cx="13004800" cy="7726958"/>
          </a:xfrm>
          <a:prstGeom prst="rect">
            <a:avLst/>
          </a:prstGeom>
        </p:spPr>
      </p:pic>
    </p:spTree>
    <p:extLst>
      <p:ext uri="{BB962C8B-B14F-4D97-AF65-F5344CB8AC3E}">
        <p14:creationId xmlns:p14="http://schemas.microsoft.com/office/powerpoint/2010/main" val="17474203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3" name="图片 2">
            <a:extLst>
              <a:ext uri="{FF2B5EF4-FFF2-40B4-BE49-F238E27FC236}">
                <a16:creationId xmlns:a16="http://schemas.microsoft.com/office/drawing/2014/main" id="{7D024D4A-DD93-499A-914D-D6D3A42BED27}"/>
              </a:ext>
            </a:extLst>
          </p:cNvPr>
          <p:cNvPicPr>
            <a:picLocks noChangeAspect="1"/>
          </p:cNvPicPr>
          <p:nvPr/>
        </p:nvPicPr>
        <p:blipFill rotWithShape="1">
          <a:blip r:embed="rId2">
            <a:extLst>
              <a:ext uri="{28A0092B-C50C-407E-A947-70E740481C1C}">
                <a14:useLocalDpi xmlns:a14="http://schemas.microsoft.com/office/drawing/2010/main" val="0"/>
              </a:ext>
            </a:extLst>
          </a:blip>
          <a:srcRect l="8248" r="7241"/>
          <a:stretch/>
        </p:blipFill>
        <p:spPr>
          <a:xfrm>
            <a:off x="0" y="2051367"/>
            <a:ext cx="13004800" cy="7702233"/>
          </a:xfrm>
          <a:prstGeom prst="rect">
            <a:avLst/>
          </a:prstGeom>
        </p:spPr>
      </p:pic>
    </p:spTree>
    <p:extLst>
      <p:ext uri="{BB962C8B-B14F-4D97-AF65-F5344CB8AC3E}">
        <p14:creationId xmlns:p14="http://schemas.microsoft.com/office/powerpoint/2010/main" val="311693089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3" name="图片 2">
            <a:extLst>
              <a:ext uri="{FF2B5EF4-FFF2-40B4-BE49-F238E27FC236}">
                <a16:creationId xmlns:a16="http://schemas.microsoft.com/office/drawing/2014/main" id="{17045101-3B51-480C-BA4D-19A3DEBA99A8}"/>
              </a:ext>
            </a:extLst>
          </p:cNvPr>
          <p:cNvPicPr>
            <a:picLocks noChangeAspect="1"/>
          </p:cNvPicPr>
          <p:nvPr/>
        </p:nvPicPr>
        <p:blipFill rotWithShape="1">
          <a:blip r:embed="rId2">
            <a:extLst>
              <a:ext uri="{28A0092B-C50C-407E-A947-70E740481C1C}">
                <a14:useLocalDpi xmlns:a14="http://schemas.microsoft.com/office/drawing/2010/main" val="0"/>
              </a:ext>
            </a:extLst>
          </a:blip>
          <a:srcRect l="7978" r="6971"/>
          <a:stretch/>
        </p:blipFill>
        <p:spPr>
          <a:xfrm>
            <a:off x="-13219" y="2092569"/>
            <a:ext cx="13018020" cy="7661031"/>
          </a:xfrm>
          <a:prstGeom prst="rect">
            <a:avLst/>
          </a:prstGeom>
        </p:spPr>
      </p:pic>
    </p:spTree>
    <p:extLst>
      <p:ext uri="{BB962C8B-B14F-4D97-AF65-F5344CB8AC3E}">
        <p14:creationId xmlns:p14="http://schemas.microsoft.com/office/powerpoint/2010/main" val="242253025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zh-CN" altLang="en-US" dirty="0"/>
              <a:t>随机噪声累积</a:t>
            </a:r>
          </a:p>
        </p:txBody>
      </p:sp>
      <p:pic>
        <p:nvPicPr>
          <p:cNvPr id="3" name="图片 2">
            <a:extLst>
              <a:ext uri="{FF2B5EF4-FFF2-40B4-BE49-F238E27FC236}">
                <a16:creationId xmlns:a16="http://schemas.microsoft.com/office/drawing/2014/main" id="{195F624C-BC15-4080-9771-EB021E50A273}"/>
              </a:ext>
            </a:extLst>
          </p:cNvPr>
          <p:cNvPicPr>
            <a:picLocks noChangeAspect="1"/>
          </p:cNvPicPr>
          <p:nvPr/>
        </p:nvPicPr>
        <p:blipFill rotWithShape="1">
          <a:blip r:embed="rId2">
            <a:extLst>
              <a:ext uri="{28A0092B-C50C-407E-A947-70E740481C1C}">
                <a14:useLocalDpi xmlns:a14="http://schemas.microsoft.com/office/drawing/2010/main" val="0"/>
              </a:ext>
            </a:extLst>
          </a:blip>
          <a:srcRect l="7978" r="7107"/>
          <a:stretch/>
        </p:blipFill>
        <p:spPr>
          <a:xfrm>
            <a:off x="1" y="2088163"/>
            <a:ext cx="13004800" cy="7665438"/>
          </a:xfrm>
          <a:prstGeom prst="rect">
            <a:avLst/>
          </a:prstGeom>
        </p:spPr>
      </p:pic>
    </p:spTree>
    <p:extLst>
      <p:ext uri="{BB962C8B-B14F-4D97-AF65-F5344CB8AC3E}">
        <p14:creationId xmlns:p14="http://schemas.microsoft.com/office/powerpoint/2010/main" val="195239326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实验结果"/>
          <p:cNvSpPr txBox="1"/>
          <p:nvPr/>
        </p:nvSpPr>
        <p:spPr>
          <a:xfrm>
            <a:off x="1692217" y="876866"/>
            <a:ext cx="5668218" cy="710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defRPr sz="3600" b="1"/>
            </a:lvl1pPr>
          </a:lstStyle>
          <a:p>
            <a:r>
              <a:rPr lang="zh-CN" altLang="en-US" dirty="0"/>
              <a:t>噪声累积实验结果 </a:t>
            </a:r>
            <a:r>
              <a:rPr lang="en-US" altLang="zh-CN" dirty="0"/>
              <a:t>- 532nm</a:t>
            </a:r>
          </a:p>
        </p:txBody>
      </p:sp>
      <p:grpSp>
        <p:nvGrpSpPr>
          <p:cNvPr id="281" name="Group"/>
          <p:cNvGrpSpPr/>
          <p:nvPr/>
        </p:nvGrpSpPr>
        <p:grpSpPr>
          <a:xfrm>
            <a:off x="698500" y="800099"/>
            <a:ext cx="863600" cy="863601"/>
            <a:chOff x="0" y="0"/>
            <a:chExt cx="863600" cy="863600"/>
          </a:xfrm>
        </p:grpSpPr>
        <p:sp>
          <p:nvSpPr>
            <p:cNvPr id="279" name="Circle"/>
            <p:cNvSpPr/>
            <p:nvPr/>
          </p:nvSpPr>
          <p:spPr>
            <a:xfrm>
              <a:off x="0" y="-1"/>
              <a:ext cx="863600" cy="863601"/>
            </a:xfrm>
            <a:prstGeom prst="ellipse">
              <a:avLst/>
            </a:prstGeom>
            <a:solidFill>
              <a:srgbClr val="EF5FA8"/>
            </a:solidFill>
            <a:ln w="12700" cap="flat">
              <a:noFill/>
              <a:miter lim="400000"/>
            </a:ln>
            <a:effectLst/>
          </p:spPr>
          <p:txBody>
            <a:bodyPr wrap="square" lIns="50800" tIns="50800" rIns="50800" bIns="50800" numCol="1" anchor="ctr">
              <a:noAutofit/>
            </a:bodyPr>
            <a:lstStyle/>
            <a:p>
              <a:pPr defTabSz="584200">
                <a:defRPr sz="2900">
                  <a:latin typeface="Helvetica Neue Medium"/>
                  <a:ea typeface="Helvetica Neue Medium"/>
                  <a:cs typeface="Helvetica Neue Medium"/>
                  <a:sym typeface="Helvetica Neue Medium"/>
                </a:defRPr>
              </a:pPr>
              <a:endParaRPr/>
            </a:p>
          </p:txBody>
        </p:sp>
        <p:sp>
          <p:nvSpPr>
            <p:cNvPr id="280" name="02"/>
            <p:cNvSpPr txBox="1"/>
            <p:nvPr/>
          </p:nvSpPr>
          <p:spPr>
            <a:xfrm>
              <a:off x="126470" y="201270"/>
              <a:ext cx="61065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lnSpc>
                  <a:spcPct val="120000"/>
                </a:lnSpc>
                <a:defRPr sz="2400">
                  <a:latin typeface="Helvetica Neue Medium"/>
                  <a:ea typeface="Helvetica Neue Medium"/>
                  <a:cs typeface="Helvetica Neue Medium"/>
                  <a:sym typeface="Helvetica Neue Medium"/>
                </a:defRPr>
              </a:lvl1pPr>
            </a:lstStyle>
            <a:p>
              <a:r>
                <a:t>03</a:t>
              </a:r>
            </a:p>
          </p:txBody>
        </p:sp>
      </p:grpSp>
      <p:sp>
        <p:nvSpPr>
          <p:cNvPr id="282" name="幅值：相同或不同"/>
          <p:cNvSpPr txBox="1"/>
          <p:nvPr/>
        </p:nvSpPr>
        <p:spPr>
          <a:xfrm>
            <a:off x="1272686" y="2643352"/>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正弦噪声</a:t>
            </a:r>
            <a:r>
              <a:rPr lang="zh-CN" altLang="en-US" dirty="0"/>
              <a:t>累积</a:t>
            </a:r>
            <a:endParaRPr dirty="0"/>
          </a:p>
        </p:txBody>
      </p:sp>
      <p:sp>
        <p:nvSpPr>
          <p:cNvPr id="283" name="幅值：相同或不同"/>
          <p:cNvSpPr txBox="1"/>
          <p:nvPr/>
        </p:nvSpPr>
        <p:spPr>
          <a:xfrm>
            <a:off x="1272686" y="3545939"/>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solidFill>
                  <a:srgbClr val="6C6C6C"/>
                </a:solidFill>
              </a:defRPr>
            </a:lvl1pPr>
          </a:lstStyle>
          <a:p>
            <a:r>
              <a:rPr dirty="0" err="1"/>
              <a:t>随机噪声</a:t>
            </a:r>
            <a:r>
              <a:rPr lang="zh-CN" altLang="en-US" dirty="0"/>
              <a:t>累积</a:t>
            </a:r>
            <a:endParaRPr dirty="0"/>
          </a:p>
        </p:txBody>
      </p:sp>
      <p:sp>
        <p:nvSpPr>
          <p:cNvPr id="284" name="幅值：相同或不同"/>
          <p:cNvSpPr txBox="1"/>
          <p:nvPr/>
        </p:nvSpPr>
        <p:spPr>
          <a:xfrm>
            <a:off x="1272686" y="4448526"/>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spTree>
    <p:extLst>
      <p:ext uri="{BB962C8B-B14F-4D97-AF65-F5344CB8AC3E}">
        <p14:creationId xmlns:p14="http://schemas.microsoft.com/office/powerpoint/2010/main" val="138310830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9316942F-B83A-49E2-8838-677E6E8B264F}"/>
              </a:ext>
            </a:extLst>
          </p:cNvPr>
          <p:cNvPicPr>
            <a:picLocks noChangeAspect="1"/>
          </p:cNvPicPr>
          <p:nvPr/>
        </p:nvPicPr>
        <p:blipFill rotWithShape="1">
          <a:blip r:embed="rId2">
            <a:extLst>
              <a:ext uri="{28A0092B-C50C-407E-A947-70E740481C1C}">
                <a14:useLocalDpi xmlns:a14="http://schemas.microsoft.com/office/drawing/2010/main" val="0"/>
              </a:ext>
            </a:extLst>
          </a:blip>
          <a:srcRect l="7167" r="6836"/>
          <a:stretch/>
        </p:blipFill>
        <p:spPr>
          <a:xfrm>
            <a:off x="23185" y="2198077"/>
            <a:ext cx="12981615" cy="7555523"/>
          </a:xfrm>
          <a:prstGeom prst="rect">
            <a:avLst/>
          </a:prstGeom>
        </p:spPr>
      </p:pic>
    </p:spTree>
    <p:extLst>
      <p:ext uri="{BB962C8B-B14F-4D97-AF65-F5344CB8AC3E}">
        <p14:creationId xmlns:p14="http://schemas.microsoft.com/office/powerpoint/2010/main" val="181039217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0C1CAF89-ECC6-41FD-A558-75F016C7E129}"/>
              </a:ext>
            </a:extLst>
          </p:cNvPr>
          <p:cNvPicPr>
            <a:picLocks noChangeAspect="1"/>
          </p:cNvPicPr>
          <p:nvPr/>
        </p:nvPicPr>
        <p:blipFill rotWithShape="1">
          <a:blip r:embed="rId2">
            <a:extLst>
              <a:ext uri="{28A0092B-C50C-407E-A947-70E740481C1C}">
                <a14:useLocalDpi xmlns:a14="http://schemas.microsoft.com/office/drawing/2010/main" val="0"/>
              </a:ext>
            </a:extLst>
          </a:blip>
          <a:srcRect l="8383" r="7918"/>
          <a:stretch/>
        </p:blipFill>
        <p:spPr>
          <a:xfrm>
            <a:off x="1" y="1976711"/>
            <a:ext cx="13004800" cy="7776890"/>
          </a:xfrm>
          <a:prstGeom prst="rect">
            <a:avLst/>
          </a:prstGeom>
        </p:spPr>
      </p:pic>
    </p:spTree>
    <p:extLst>
      <p:ext uri="{BB962C8B-B14F-4D97-AF65-F5344CB8AC3E}">
        <p14:creationId xmlns:p14="http://schemas.microsoft.com/office/powerpoint/2010/main" val="83926765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B741800F-573D-483F-9BDE-8737BD66FD82}"/>
              </a:ext>
            </a:extLst>
          </p:cNvPr>
          <p:cNvPicPr>
            <a:picLocks noChangeAspect="1"/>
          </p:cNvPicPr>
          <p:nvPr/>
        </p:nvPicPr>
        <p:blipFill rotWithShape="1">
          <a:blip r:embed="rId2">
            <a:extLst>
              <a:ext uri="{28A0092B-C50C-407E-A947-70E740481C1C}">
                <a14:useLocalDpi xmlns:a14="http://schemas.microsoft.com/office/drawing/2010/main" val="0"/>
              </a:ext>
            </a:extLst>
          </a:blip>
          <a:srcRect l="8113" r="7376"/>
          <a:stretch/>
        </p:blipFill>
        <p:spPr>
          <a:xfrm>
            <a:off x="0" y="2051369"/>
            <a:ext cx="13004800" cy="7702231"/>
          </a:xfrm>
          <a:prstGeom prst="rect">
            <a:avLst/>
          </a:prstGeom>
        </p:spPr>
      </p:pic>
    </p:spTree>
    <p:extLst>
      <p:ext uri="{BB962C8B-B14F-4D97-AF65-F5344CB8AC3E}">
        <p14:creationId xmlns:p14="http://schemas.microsoft.com/office/powerpoint/2010/main" val="113441412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6BDCAE1C-CAA9-4257-94B2-DB6F1A053FFE}"/>
              </a:ext>
            </a:extLst>
          </p:cNvPr>
          <p:cNvPicPr>
            <a:picLocks noChangeAspect="1"/>
          </p:cNvPicPr>
          <p:nvPr/>
        </p:nvPicPr>
        <p:blipFill rotWithShape="1">
          <a:blip r:embed="rId2">
            <a:extLst>
              <a:ext uri="{28A0092B-C50C-407E-A947-70E740481C1C}">
                <a14:useLocalDpi xmlns:a14="http://schemas.microsoft.com/office/drawing/2010/main" val="0"/>
              </a:ext>
            </a:extLst>
          </a:blip>
          <a:srcRect l="8519" r="7242"/>
          <a:stretch/>
        </p:blipFill>
        <p:spPr>
          <a:xfrm>
            <a:off x="-7424" y="2022231"/>
            <a:ext cx="13012224" cy="7731369"/>
          </a:xfrm>
          <a:prstGeom prst="rect">
            <a:avLst/>
          </a:prstGeom>
        </p:spPr>
      </p:pic>
    </p:spTree>
    <p:extLst>
      <p:ext uri="{BB962C8B-B14F-4D97-AF65-F5344CB8AC3E}">
        <p14:creationId xmlns:p14="http://schemas.microsoft.com/office/powerpoint/2010/main" val="268969548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B8B396C6-9BCE-4E69-AD10-C7C85675CC59}"/>
              </a:ext>
            </a:extLst>
          </p:cNvPr>
          <p:cNvPicPr>
            <a:picLocks noChangeAspect="1"/>
          </p:cNvPicPr>
          <p:nvPr/>
        </p:nvPicPr>
        <p:blipFill rotWithShape="1">
          <a:blip r:embed="rId2">
            <a:extLst>
              <a:ext uri="{28A0092B-C50C-407E-A947-70E740481C1C}">
                <a14:useLocalDpi xmlns:a14="http://schemas.microsoft.com/office/drawing/2010/main" val="0"/>
              </a:ext>
            </a:extLst>
          </a:blip>
          <a:srcRect l="8248" r="7106"/>
          <a:stretch/>
        </p:blipFill>
        <p:spPr>
          <a:xfrm>
            <a:off x="-10605" y="2057401"/>
            <a:ext cx="13015406" cy="7696200"/>
          </a:xfrm>
          <a:prstGeom prst="rect">
            <a:avLst/>
          </a:prstGeom>
        </p:spPr>
      </p:pic>
    </p:spTree>
    <p:extLst>
      <p:ext uri="{BB962C8B-B14F-4D97-AF65-F5344CB8AC3E}">
        <p14:creationId xmlns:p14="http://schemas.microsoft.com/office/powerpoint/2010/main" val="29605688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幅值：相同或不同"/>
          <p:cNvSpPr txBox="1"/>
          <p:nvPr/>
        </p:nvSpPr>
        <p:spPr>
          <a:xfrm>
            <a:off x="458382" y="397848"/>
            <a:ext cx="2392643"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lang="en-US" altLang="zh-CN" dirty="0"/>
              <a:t>1</a:t>
            </a:r>
            <a:r>
              <a:rPr lang="zh-CN" altLang="en-US" dirty="0"/>
              <a:t>种波叠加</a:t>
            </a:r>
          </a:p>
        </p:txBody>
      </p:sp>
      <p:pic>
        <p:nvPicPr>
          <p:cNvPr id="4" name="图片 3">
            <a:extLst>
              <a:ext uri="{FF2B5EF4-FFF2-40B4-BE49-F238E27FC236}">
                <a16:creationId xmlns:a16="http://schemas.microsoft.com/office/drawing/2014/main" id="{6F834F81-730E-4E3D-9707-1437FF6F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0720"/>
            <a:ext cx="13004800" cy="7802880"/>
          </a:xfrm>
          <a:prstGeom prst="rect">
            <a:avLst/>
          </a:prstGeom>
        </p:spPr>
      </p:pic>
    </p:spTree>
    <p:extLst>
      <p:ext uri="{BB962C8B-B14F-4D97-AF65-F5344CB8AC3E}">
        <p14:creationId xmlns:p14="http://schemas.microsoft.com/office/powerpoint/2010/main" val="3249290232"/>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幅值：相同或不同"/>
          <p:cNvSpPr txBox="1"/>
          <p:nvPr/>
        </p:nvSpPr>
        <p:spPr>
          <a:xfrm>
            <a:off x="458382" y="397848"/>
            <a:ext cx="3022622"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300789" indent="-300789" algn="l">
              <a:buSzPct val="100000"/>
              <a:buChar char="•"/>
              <a:defRPr sz="3400"/>
            </a:lvl1pPr>
          </a:lstStyle>
          <a:p>
            <a:r>
              <a:rPr dirty="0" err="1"/>
              <a:t>线性噪声</a:t>
            </a:r>
            <a:r>
              <a:rPr lang="zh-CN" altLang="en-US" dirty="0"/>
              <a:t>累积</a:t>
            </a:r>
            <a:endParaRPr dirty="0"/>
          </a:p>
        </p:txBody>
      </p:sp>
      <p:pic>
        <p:nvPicPr>
          <p:cNvPr id="3" name="图片 2">
            <a:extLst>
              <a:ext uri="{FF2B5EF4-FFF2-40B4-BE49-F238E27FC236}">
                <a16:creationId xmlns:a16="http://schemas.microsoft.com/office/drawing/2014/main" id="{61CAB23F-4C53-4C77-A5E5-9CC3EDEBBAAF}"/>
              </a:ext>
            </a:extLst>
          </p:cNvPr>
          <p:cNvPicPr>
            <a:picLocks noChangeAspect="1"/>
          </p:cNvPicPr>
          <p:nvPr/>
        </p:nvPicPr>
        <p:blipFill rotWithShape="1">
          <a:blip r:embed="rId2">
            <a:extLst>
              <a:ext uri="{28A0092B-C50C-407E-A947-70E740481C1C}">
                <a14:useLocalDpi xmlns:a14="http://schemas.microsoft.com/office/drawing/2010/main" val="0"/>
              </a:ext>
            </a:extLst>
          </a:blip>
          <a:srcRect l="8519" r="7242"/>
          <a:stretch/>
        </p:blipFill>
        <p:spPr>
          <a:xfrm>
            <a:off x="-7424" y="2022231"/>
            <a:ext cx="13012224" cy="7731369"/>
          </a:xfrm>
          <a:prstGeom prst="rect">
            <a:avLst/>
          </a:prstGeom>
        </p:spPr>
      </p:pic>
    </p:spTree>
    <p:extLst>
      <p:ext uri="{BB962C8B-B14F-4D97-AF65-F5344CB8AC3E}">
        <p14:creationId xmlns:p14="http://schemas.microsoft.com/office/powerpoint/2010/main" val="59497794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2"/>
          <p:cNvSpPr txBox="1"/>
          <p:nvPr/>
        </p:nvSpPr>
        <p:spPr>
          <a:xfrm>
            <a:off x="1275264" y="3429125"/>
            <a:ext cx="10454272" cy="2895349"/>
          </a:xfrm>
          <a:prstGeom prst="rect">
            <a:avLst/>
          </a:prstGeom>
          <a:ln w="12700">
            <a:miter lim="400000"/>
          </a:ln>
          <a:effectLst>
            <a:reflection stA="50000" endPos="40000" dir="5400000" sy="-100000" algn="bl" rotWithShape="0"/>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nSpc>
                <a:spcPct val="80000"/>
              </a:lnSpc>
              <a:defRPr sz="20000" b="1" spc="-400"/>
            </a:lvl1pPr>
          </a:lstStyle>
          <a:p>
            <a:r>
              <a:t>Thanks</a:t>
            </a:r>
          </a:p>
        </p:txBody>
      </p:sp>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TotalTime>
  <Words>618</Words>
  <Application>Microsoft Macintosh PowerPoint</Application>
  <PresentationFormat>Custom</PresentationFormat>
  <Paragraphs>163</Paragraphs>
  <Slides>91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Cambria Math</vt:lpstr>
      <vt:lpstr>Helvetica</vt:lpstr>
      <vt:lpstr>Helvetica Neue</vt:lpstr>
      <vt:lpstr>Helvetica Neue Medium</vt:lpstr>
      <vt:lpstr>20_BasicBlack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huangrunhua</cp:lastModifiedBy>
  <cp:revision>119</cp:revision>
  <dcterms:modified xsi:type="dcterms:W3CDTF">2021-12-06T08:37:44Z</dcterms:modified>
</cp:coreProperties>
</file>